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0693400" cy="7556500"/>
  <p:notesSz cx="6858000" cy="9144000"/>
  <p:embeddedFontLst>
    <p:embeddedFont>
      <p:font typeface="ITC Franklin Gothic" charset="1" panose="020B0700000000000000"/>
      <p:regular r:id="rId22"/>
    </p:embeddedFont>
    <p:embeddedFont>
      <p:font typeface="ITC Franklin Gothic Std" charset="1" panose="020B0504030503020204"/>
      <p:regular r:id="rId23"/>
    </p:embeddedFont>
    <p:embeddedFont>
      <p:font typeface="Open Sans" charset="1" panose="020B0606030504020204"/>
      <p:regular r:id="rId24"/>
    </p:embeddedFont>
    <p:embeddedFont>
      <p:font typeface="ITC Franklin Gothic LT" charset="1" panose="020B0504030503020204"/>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jpeg" Type="http://schemas.openxmlformats.org/officeDocument/2006/relationships/image"/><Relationship Id="rId3" Target="../media/image2.png" Type="http://schemas.openxmlformats.org/officeDocument/2006/relationships/image"/><Relationship Id="rId4" Target="../media/image44.jpeg" Type="http://schemas.openxmlformats.org/officeDocument/2006/relationships/image"/><Relationship Id="rId5" Target="../media/image45.jpeg" Type="http://schemas.openxmlformats.org/officeDocument/2006/relationships/image"/><Relationship Id="rId6" Target="../media/image46.jpeg" Type="http://schemas.openxmlformats.org/officeDocument/2006/relationships/image"/><Relationship Id="rId7" Target="https://www.schaatsen.nl/nieuws/ook-de-blokjesleggers-hebben-een-olympische-droom/" TargetMode="External" Type="http://schemas.openxmlformats.org/officeDocument/2006/relationships/hyperlink"/></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2.png" Type="http://schemas.openxmlformats.org/officeDocument/2006/relationships/image"/><Relationship Id="rId11" Target="../media/image33.svg" Type="http://schemas.openxmlformats.org/officeDocument/2006/relationships/image"/><Relationship Id="rId12" Target="../media/image53.jpeg" Type="http://schemas.openxmlformats.org/officeDocument/2006/relationships/image"/><Relationship Id="rId13" Target="../media/image54.jpeg" Type="http://schemas.openxmlformats.org/officeDocument/2006/relationships/image"/><Relationship Id="rId14" Target="../media/image55.png" Type="http://schemas.openxmlformats.org/officeDocument/2006/relationships/image"/><Relationship Id="rId15" Target="../media/image56.svg" Type="http://schemas.openxmlformats.org/officeDocument/2006/relationships/image"/><Relationship Id="rId2" Target="../media/image47.jpeg" Type="http://schemas.openxmlformats.org/officeDocument/2006/relationships/image"/><Relationship Id="rId3" Target="../media/image48.jpeg" Type="http://schemas.openxmlformats.org/officeDocument/2006/relationships/image"/><Relationship Id="rId4" Target="../media/image49.jpeg" Type="http://schemas.openxmlformats.org/officeDocument/2006/relationships/image"/><Relationship Id="rId5" Target="../media/image19.png" Type="http://schemas.openxmlformats.org/officeDocument/2006/relationships/image"/><Relationship Id="rId6" Target="../media/image20.svg" Type="http://schemas.openxmlformats.org/officeDocument/2006/relationships/image"/><Relationship Id="rId7" Target="../media/image50.png" Type="http://schemas.openxmlformats.org/officeDocument/2006/relationships/image"/><Relationship Id="rId8" Target="../media/image51.svg" Type="http://schemas.openxmlformats.org/officeDocument/2006/relationships/image"/><Relationship Id="rId9" Target="../media/image52.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7.jpeg" Type="http://schemas.openxmlformats.org/officeDocument/2006/relationships/image"/><Relationship Id="rId3" Target="../media/image58.jpeg" Type="http://schemas.openxmlformats.org/officeDocument/2006/relationships/image"/><Relationship Id="rId4" Target="../media/image2.png" Type="http://schemas.openxmlformats.org/officeDocument/2006/relationships/image"/><Relationship Id="rId5" Target="../media/image59.jpeg" Type="http://schemas.openxmlformats.org/officeDocument/2006/relationships/image"/><Relationship Id="rId6" Target="../media/image60.jpeg" Type="http://schemas.openxmlformats.org/officeDocument/2006/relationships/image"/><Relationship Id="rId7" Target="../media/image32.png" Type="http://schemas.openxmlformats.org/officeDocument/2006/relationships/image"/><Relationship Id="rId8" Target="../media/image33.svg" Type="http://schemas.openxmlformats.org/officeDocument/2006/relationships/image"/><Relationship Id="rId9" Target="../media/image61.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png" Type="http://schemas.openxmlformats.org/officeDocument/2006/relationships/image"/><Relationship Id="rId2" Target="../media/image62.jpeg" Type="http://schemas.openxmlformats.org/officeDocument/2006/relationships/image"/><Relationship Id="rId3" Target="../media/image63.jpeg" Type="http://schemas.openxmlformats.org/officeDocument/2006/relationships/image"/><Relationship Id="rId4" Target="../media/image64.jpeg" Type="http://schemas.openxmlformats.org/officeDocument/2006/relationships/image"/><Relationship Id="rId5" Target="../media/image65.jpeg" Type="http://schemas.openxmlformats.org/officeDocument/2006/relationships/image"/><Relationship Id="rId6" Target="../media/image66.jpeg" Type="http://schemas.openxmlformats.org/officeDocument/2006/relationships/image"/><Relationship Id="rId7" Target="../media/image67.jpeg" Type="http://schemas.openxmlformats.org/officeDocument/2006/relationships/image"/><Relationship Id="rId8" Target="../media/image68.png" Type="http://schemas.openxmlformats.org/officeDocument/2006/relationships/image"/><Relationship Id="rId9" Target="../media/image69.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0.jpeg" Type="http://schemas.openxmlformats.org/officeDocument/2006/relationships/image"/><Relationship Id="rId3" Target="../media/image2.png" Type="http://schemas.openxmlformats.org/officeDocument/2006/relationships/image"/><Relationship Id="rId4" Target="../media/image32.png" Type="http://schemas.openxmlformats.org/officeDocument/2006/relationships/image"/><Relationship Id="rId5" Target="../media/image33.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1.jpeg" Type="http://schemas.openxmlformats.org/officeDocument/2006/relationships/image"/><Relationship Id="rId3" Target="../media/image2.png" Type="http://schemas.openxmlformats.org/officeDocument/2006/relationships/image"/><Relationship Id="rId4" Target="../media/image72.jpeg" Type="http://schemas.openxmlformats.org/officeDocument/2006/relationships/image"/><Relationship Id="rId5" Target="../media/image73.jpeg" Type="http://schemas.openxmlformats.org/officeDocument/2006/relationships/image"/><Relationship Id="rId6" Target="../media/image74.png" Type="http://schemas.openxmlformats.org/officeDocument/2006/relationships/image"/><Relationship Id="rId7" Target="../media/image75.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6.jpeg" Type="http://schemas.openxmlformats.org/officeDocument/2006/relationships/image"/><Relationship Id="rId3" Target="../media/image2.png" Type="http://schemas.openxmlformats.org/officeDocument/2006/relationships/image"/><Relationship Id="rId4" Target="../media/image77.png" Type="http://schemas.openxmlformats.org/officeDocument/2006/relationships/image"/><Relationship Id="rId5" Target="../media/image78.png" Type="http://schemas.openxmlformats.org/officeDocument/2006/relationships/image"/><Relationship Id="rId6" Target="https://www.schaatsen.nl" TargetMode="External" Type="http://schemas.openxmlformats.org/officeDocument/2006/relationships/hyperlink"/><Relationship Id="rId7" Target="https://knsb.nl"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5.jpeg" Type="http://schemas.openxmlformats.org/officeDocument/2006/relationships/image"/><Relationship Id="rId4" Target="../media/image6.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media/image8.jpeg" Type="http://schemas.openxmlformats.org/officeDocument/2006/relationships/image"/><Relationship Id="rId4" Target="../media/image9.jpeg" Type="http://schemas.openxmlformats.org/officeDocument/2006/relationships/image"/><Relationship Id="rId5" Target="../media/image10.png" Type="http://schemas.openxmlformats.org/officeDocument/2006/relationships/image"/><Relationship Id="rId6" Target="../media/image11.svg" Type="http://schemas.openxmlformats.org/officeDocument/2006/relationships/image"/><Relationship Id="rId7" Target="../media/image12.png" Type="http://schemas.openxmlformats.org/officeDocument/2006/relationships/image"/><Relationship Id="rId8" Target="../media/image13.svg" Type="http://schemas.openxmlformats.org/officeDocument/2006/relationships/image"/><Relationship Id="rId9" Target="../media/image1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png" Type="http://schemas.openxmlformats.org/officeDocument/2006/relationships/image"/><Relationship Id="rId4" Target="../media/image15.jpeg" Type="http://schemas.openxmlformats.org/officeDocument/2006/relationships/image"/><Relationship Id="rId5" Target="../media/image16.jpeg" Type="http://schemas.openxmlformats.org/officeDocument/2006/relationships/image"/><Relationship Id="rId6" Target="../media/image17.jpeg" Type="http://schemas.openxmlformats.org/officeDocument/2006/relationships/image"/><Relationship Id="rId7" Target="../media/image18.jpe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jpeg" Type="http://schemas.openxmlformats.org/officeDocument/2006/relationships/image"/><Relationship Id="rId3" Target="../media/image2.png" Type="http://schemas.openxmlformats.org/officeDocument/2006/relationships/image"/><Relationship Id="rId4" Target="../media/image22.jpeg" Type="http://schemas.openxmlformats.org/officeDocument/2006/relationships/image"/><Relationship Id="rId5" Target="../media/image23.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svg" Type="http://schemas.openxmlformats.org/officeDocument/2006/relationships/image"/><Relationship Id="rId2" Target="../media/image24.jpe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 Id="rId5" Target="../media/image27.jpeg" Type="http://schemas.openxmlformats.org/officeDocument/2006/relationships/image"/><Relationship Id="rId6" Target="../media/image28.jpeg" Type="http://schemas.openxmlformats.org/officeDocument/2006/relationships/image"/><Relationship Id="rId7" Target="../media/image19.png" Type="http://schemas.openxmlformats.org/officeDocument/2006/relationships/image"/><Relationship Id="rId8" Target="../media/image20.svg" Type="http://schemas.openxmlformats.org/officeDocument/2006/relationships/image"/><Relationship Id="rId9" Target="../media/image29.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jpeg" Type="http://schemas.openxmlformats.org/officeDocument/2006/relationships/image"/><Relationship Id="rId3" Target="../media/image2.png" Type="http://schemas.openxmlformats.org/officeDocument/2006/relationships/image"/><Relationship Id="rId4" Target="../media/image32.png" Type="http://schemas.openxmlformats.org/officeDocument/2006/relationships/image"/><Relationship Id="rId5" Target="../media/image33.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2.svg" Type="http://schemas.openxmlformats.org/officeDocument/2006/relationships/image"/><Relationship Id="rId11" Target="../media/image32.png" Type="http://schemas.openxmlformats.org/officeDocument/2006/relationships/image"/><Relationship Id="rId12" Target="../media/image33.svg" Type="http://schemas.openxmlformats.org/officeDocument/2006/relationships/image"/><Relationship Id="rId2" Target="../media/image34.jpeg" Type="http://schemas.openxmlformats.org/officeDocument/2006/relationships/image"/><Relationship Id="rId3" Target="../media/image35.jpeg" Type="http://schemas.openxmlformats.org/officeDocument/2006/relationships/image"/><Relationship Id="rId4" Target="../media/image36.jpeg" Type="http://schemas.openxmlformats.org/officeDocument/2006/relationships/image"/><Relationship Id="rId5" Target="../media/image37.jpeg" Type="http://schemas.openxmlformats.org/officeDocument/2006/relationships/image"/><Relationship Id="rId6" Target="../media/image38.jpeg" Type="http://schemas.openxmlformats.org/officeDocument/2006/relationships/image"/><Relationship Id="rId7" Target="../media/image39.png" Type="http://schemas.openxmlformats.org/officeDocument/2006/relationships/image"/><Relationship Id="rId8" Target="../media/image40.svg" Type="http://schemas.openxmlformats.org/officeDocument/2006/relationships/image"/><Relationship Id="rId9" Target="../media/image41.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EAF6FE"/>
        </a:solidFill>
      </p:bgPr>
    </p:bg>
    <p:spTree>
      <p:nvGrpSpPr>
        <p:cNvPr id="1" name=""/>
        <p:cNvGrpSpPr/>
        <p:nvPr/>
      </p:nvGrpSpPr>
      <p:grpSpPr>
        <a:xfrm>
          <a:off x="0" y="0"/>
          <a:ext cx="0" cy="0"/>
          <a:chOff x="0" y="0"/>
          <a:chExt cx="0" cy="0"/>
        </a:xfrm>
      </p:grpSpPr>
      <p:sp>
        <p:nvSpPr>
          <p:cNvPr name="Freeform 2" id="2"/>
          <p:cNvSpPr/>
          <p:nvPr/>
        </p:nvSpPr>
        <p:spPr>
          <a:xfrm flipH="false" flipV="false" rot="0">
            <a:off x="-1525303" y="-161925"/>
            <a:ext cx="12379228" cy="8859596"/>
          </a:xfrm>
          <a:custGeom>
            <a:avLst/>
            <a:gdLst/>
            <a:ahLst/>
            <a:cxnLst/>
            <a:rect r="r" b="b" t="t" l="l"/>
            <a:pathLst>
              <a:path h="8859596" w="12379228">
                <a:moveTo>
                  <a:pt x="0" y="0"/>
                </a:moveTo>
                <a:lnTo>
                  <a:pt x="12379228" y="0"/>
                </a:lnTo>
                <a:lnTo>
                  <a:pt x="12379228" y="8859596"/>
                </a:lnTo>
                <a:lnTo>
                  <a:pt x="0" y="8859596"/>
                </a:lnTo>
                <a:lnTo>
                  <a:pt x="0" y="0"/>
                </a:lnTo>
                <a:close/>
              </a:path>
            </a:pathLst>
          </a:custGeom>
          <a:blipFill>
            <a:blip r:embed="rId2"/>
            <a:stretch>
              <a:fillRect l="-3676" t="0" r="-3676" b="0"/>
            </a:stretch>
          </a:blipFill>
        </p:spPr>
      </p:sp>
      <p:sp>
        <p:nvSpPr>
          <p:cNvPr name="Freeform 3" id="3"/>
          <p:cNvSpPr/>
          <p:nvPr/>
        </p:nvSpPr>
        <p:spPr>
          <a:xfrm flipH="false" flipV="false" rot="0">
            <a:off x="-1315300" y="1528592"/>
            <a:ext cx="10692000" cy="990911"/>
          </a:xfrm>
          <a:custGeom>
            <a:avLst/>
            <a:gdLst/>
            <a:ahLst/>
            <a:cxnLst/>
            <a:rect r="r" b="b" t="t" l="l"/>
            <a:pathLst>
              <a:path h="990911" w="10692000">
                <a:moveTo>
                  <a:pt x="0" y="0"/>
                </a:moveTo>
                <a:lnTo>
                  <a:pt x="10692000" y="0"/>
                </a:lnTo>
                <a:lnTo>
                  <a:pt x="10692000" y="990912"/>
                </a:lnTo>
                <a:lnTo>
                  <a:pt x="0" y="990912"/>
                </a:lnTo>
                <a:lnTo>
                  <a:pt x="0" y="0"/>
                </a:lnTo>
                <a:close/>
              </a:path>
            </a:pathLst>
          </a:custGeom>
          <a:blipFill>
            <a:blip r:embed="rId3"/>
            <a:stretch>
              <a:fillRect l="0" t="-352522" r="0" b="-91286"/>
            </a:stretch>
          </a:blipFill>
        </p:spPr>
      </p:sp>
      <p:grpSp>
        <p:nvGrpSpPr>
          <p:cNvPr name="Group 4" id="4"/>
          <p:cNvGrpSpPr/>
          <p:nvPr/>
        </p:nvGrpSpPr>
        <p:grpSpPr>
          <a:xfrm rot="0">
            <a:off x="2778204" y="2342183"/>
            <a:ext cx="5988760" cy="573514"/>
            <a:chOff x="0" y="0"/>
            <a:chExt cx="2146236" cy="205534"/>
          </a:xfrm>
        </p:grpSpPr>
        <p:sp>
          <p:nvSpPr>
            <p:cNvPr name="Freeform 5" id="5"/>
            <p:cNvSpPr/>
            <p:nvPr/>
          </p:nvSpPr>
          <p:spPr>
            <a:xfrm flipH="false" flipV="false" rot="0">
              <a:off x="0" y="0"/>
              <a:ext cx="2146236" cy="205534"/>
            </a:xfrm>
            <a:custGeom>
              <a:avLst/>
              <a:gdLst/>
              <a:ahLst/>
              <a:cxnLst/>
              <a:rect r="r" b="b" t="t" l="l"/>
              <a:pathLst>
                <a:path h="205534" w="2146236">
                  <a:moveTo>
                    <a:pt x="0" y="0"/>
                  </a:moveTo>
                  <a:lnTo>
                    <a:pt x="2146236" y="0"/>
                  </a:lnTo>
                  <a:lnTo>
                    <a:pt x="2146236" y="205534"/>
                  </a:lnTo>
                  <a:lnTo>
                    <a:pt x="0" y="205534"/>
                  </a:lnTo>
                  <a:close/>
                </a:path>
              </a:pathLst>
            </a:custGeom>
            <a:solidFill>
              <a:srgbClr val="FF6E00"/>
            </a:solidFill>
          </p:spPr>
        </p:sp>
        <p:sp>
          <p:nvSpPr>
            <p:cNvPr name="TextBox 6" id="6"/>
            <p:cNvSpPr txBox="true"/>
            <p:nvPr/>
          </p:nvSpPr>
          <p:spPr>
            <a:xfrm>
              <a:off x="0" y="-28575"/>
              <a:ext cx="2146236" cy="234109"/>
            </a:xfrm>
            <a:prstGeom prst="rect">
              <a:avLst/>
            </a:prstGeom>
          </p:spPr>
          <p:txBody>
            <a:bodyPr anchor="ctr" rtlCol="false" tIns="50800" lIns="50800" bIns="50800" rIns="50800"/>
            <a:lstStyle/>
            <a:p>
              <a:pPr algn="ctr">
                <a:lnSpc>
                  <a:spcPts val="1960"/>
                </a:lnSpc>
                <a:spcBef>
                  <a:spcPct val="0"/>
                </a:spcBef>
              </a:pPr>
            </a:p>
          </p:txBody>
        </p:sp>
      </p:grpSp>
      <p:sp>
        <p:nvSpPr>
          <p:cNvPr name="Freeform 7" id="7"/>
          <p:cNvSpPr/>
          <p:nvPr/>
        </p:nvSpPr>
        <p:spPr>
          <a:xfrm flipH="false" flipV="false" rot="0">
            <a:off x="0" y="6297813"/>
            <a:ext cx="1582539" cy="1262187"/>
          </a:xfrm>
          <a:custGeom>
            <a:avLst/>
            <a:gdLst/>
            <a:ahLst/>
            <a:cxnLst/>
            <a:rect r="r" b="b" t="t" l="l"/>
            <a:pathLst>
              <a:path h="1262187" w="1582539">
                <a:moveTo>
                  <a:pt x="0" y="0"/>
                </a:moveTo>
                <a:lnTo>
                  <a:pt x="1582539" y="0"/>
                </a:lnTo>
                <a:lnTo>
                  <a:pt x="1582539" y="1262187"/>
                </a:lnTo>
                <a:lnTo>
                  <a:pt x="0" y="1262187"/>
                </a:lnTo>
                <a:lnTo>
                  <a:pt x="0" y="0"/>
                </a:lnTo>
                <a:close/>
              </a:path>
            </a:pathLst>
          </a:custGeom>
          <a:blipFill>
            <a:blip r:embed="rId4"/>
            <a:stretch>
              <a:fillRect l="0" t="0" r="0" b="0"/>
            </a:stretch>
          </a:blipFill>
        </p:spPr>
      </p:sp>
      <p:sp>
        <p:nvSpPr>
          <p:cNvPr name="TextBox 8" id="8"/>
          <p:cNvSpPr txBox="true"/>
          <p:nvPr/>
        </p:nvSpPr>
        <p:spPr>
          <a:xfrm rot="0">
            <a:off x="0" y="1486838"/>
            <a:ext cx="7567313" cy="855345"/>
          </a:xfrm>
          <a:prstGeom prst="rect">
            <a:avLst/>
          </a:prstGeom>
        </p:spPr>
        <p:txBody>
          <a:bodyPr anchor="t" rtlCol="false" tIns="0" lIns="0" bIns="0" rIns="0">
            <a:spAutoFit/>
          </a:bodyPr>
          <a:lstStyle/>
          <a:p>
            <a:pPr algn="ctr">
              <a:lnSpc>
                <a:spcPts val="5880"/>
              </a:lnSpc>
            </a:pPr>
            <a:r>
              <a:rPr lang="en-US" sz="4200">
                <a:solidFill>
                  <a:srgbClr val="EAF6FE"/>
                </a:solidFill>
                <a:latin typeface="ITC Franklin Gothic"/>
                <a:ea typeface="ITC Franklin Gothic"/>
                <a:cs typeface="ITC Franklin Gothic"/>
                <a:sym typeface="ITC Franklin Gothic"/>
              </a:rPr>
              <a:t>SPREEKBEURTPAKKET KNSB </a:t>
            </a:r>
          </a:p>
        </p:txBody>
      </p:sp>
      <p:sp>
        <p:nvSpPr>
          <p:cNvPr name="TextBox 9" id="9"/>
          <p:cNvSpPr txBox="true"/>
          <p:nvPr/>
        </p:nvSpPr>
        <p:spPr>
          <a:xfrm rot="0">
            <a:off x="3374888" y="2264919"/>
            <a:ext cx="4795391" cy="575641"/>
          </a:xfrm>
          <a:prstGeom prst="rect">
            <a:avLst/>
          </a:prstGeom>
        </p:spPr>
        <p:txBody>
          <a:bodyPr anchor="t" rtlCol="false" tIns="0" lIns="0" bIns="0" rIns="0">
            <a:spAutoFit/>
          </a:bodyPr>
          <a:lstStyle/>
          <a:p>
            <a:pPr algn="ctr">
              <a:lnSpc>
                <a:spcPts val="3971"/>
              </a:lnSpc>
            </a:pPr>
            <a:r>
              <a:rPr lang="en-US" sz="2836">
                <a:solidFill>
                  <a:srgbClr val="FFFFFF"/>
                </a:solidFill>
                <a:latin typeface="ITC Franklin Gothic"/>
                <a:ea typeface="ITC Franklin Gothic"/>
                <a:cs typeface="ITC Franklin Gothic"/>
                <a:sym typeface="ITC Franklin Gothic"/>
              </a:rPr>
              <a:t>De schaatssport in Nederland</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EAF6FE"/>
        </a:solidFill>
      </p:bgPr>
    </p:bg>
    <p:spTree>
      <p:nvGrpSpPr>
        <p:cNvPr id="1" name=""/>
        <p:cNvGrpSpPr/>
        <p:nvPr/>
      </p:nvGrpSpPr>
      <p:grpSpPr>
        <a:xfrm>
          <a:off x="0" y="0"/>
          <a:ext cx="0" cy="0"/>
          <a:chOff x="0" y="0"/>
          <a:chExt cx="0" cy="0"/>
        </a:xfrm>
      </p:grpSpPr>
      <p:sp>
        <p:nvSpPr>
          <p:cNvPr name="Freeform 2" id="2"/>
          <p:cNvSpPr/>
          <p:nvPr/>
        </p:nvSpPr>
        <p:spPr>
          <a:xfrm flipH="false" flipV="false" rot="0">
            <a:off x="-323850" y="-161925"/>
            <a:ext cx="11015850" cy="7883850"/>
          </a:xfrm>
          <a:custGeom>
            <a:avLst/>
            <a:gdLst/>
            <a:ahLst/>
            <a:cxnLst/>
            <a:rect r="r" b="b" t="t" l="l"/>
            <a:pathLst>
              <a:path h="7883850" w="11015850">
                <a:moveTo>
                  <a:pt x="0" y="0"/>
                </a:moveTo>
                <a:lnTo>
                  <a:pt x="11015850" y="0"/>
                </a:lnTo>
                <a:lnTo>
                  <a:pt x="11015850" y="7883850"/>
                </a:lnTo>
                <a:lnTo>
                  <a:pt x="0" y="7883850"/>
                </a:lnTo>
                <a:lnTo>
                  <a:pt x="0" y="0"/>
                </a:lnTo>
                <a:close/>
              </a:path>
            </a:pathLst>
          </a:custGeom>
          <a:blipFill>
            <a:blip r:embed="rId2"/>
            <a:stretch>
              <a:fillRect l="-3709" t="0" r="-3709" b="0"/>
            </a:stretch>
          </a:blipFill>
        </p:spPr>
      </p:sp>
      <p:grpSp>
        <p:nvGrpSpPr>
          <p:cNvPr name="Group 3" id="3"/>
          <p:cNvGrpSpPr/>
          <p:nvPr/>
        </p:nvGrpSpPr>
        <p:grpSpPr>
          <a:xfrm rot="0">
            <a:off x="0" y="0"/>
            <a:ext cx="10757281" cy="7560000"/>
            <a:chOff x="0" y="0"/>
            <a:chExt cx="3855167" cy="2709333"/>
          </a:xfrm>
        </p:grpSpPr>
        <p:sp>
          <p:nvSpPr>
            <p:cNvPr name="Freeform 4" id="4"/>
            <p:cNvSpPr/>
            <p:nvPr/>
          </p:nvSpPr>
          <p:spPr>
            <a:xfrm flipH="false" flipV="false" rot="0">
              <a:off x="0" y="0"/>
              <a:ext cx="3855167" cy="2709333"/>
            </a:xfrm>
            <a:custGeom>
              <a:avLst/>
              <a:gdLst/>
              <a:ahLst/>
              <a:cxnLst/>
              <a:rect r="r" b="b" t="t" l="l"/>
              <a:pathLst>
                <a:path h="2709333" w="3855167">
                  <a:moveTo>
                    <a:pt x="0" y="0"/>
                  </a:moveTo>
                  <a:lnTo>
                    <a:pt x="3855167" y="0"/>
                  </a:lnTo>
                  <a:lnTo>
                    <a:pt x="3855167" y="2709333"/>
                  </a:lnTo>
                  <a:lnTo>
                    <a:pt x="0" y="2709333"/>
                  </a:lnTo>
                  <a:close/>
                </a:path>
              </a:pathLst>
            </a:custGeom>
            <a:solidFill>
              <a:srgbClr val="0039A6">
                <a:alpha val="75686"/>
              </a:srgbClr>
            </a:solidFill>
          </p:spPr>
        </p:sp>
        <p:sp>
          <p:nvSpPr>
            <p:cNvPr name="TextBox 5" id="5"/>
            <p:cNvSpPr txBox="true"/>
            <p:nvPr/>
          </p:nvSpPr>
          <p:spPr>
            <a:xfrm>
              <a:off x="0" y="-47625"/>
              <a:ext cx="3855167" cy="2756958"/>
            </a:xfrm>
            <a:prstGeom prst="rect">
              <a:avLst/>
            </a:prstGeom>
          </p:spPr>
          <p:txBody>
            <a:bodyPr anchor="ctr" rtlCol="false" tIns="50800" lIns="50800" bIns="50800" rIns="50800"/>
            <a:lstStyle/>
            <a:p>
              <a:pPr algn="ctr">
                <a:lnSpc>
                  <a:spcPts val="1535"/>
                </a:lnSpc>
              </a:pPr>
            </a:p>
          </p:txBody>
        </p:sp>
      </p:grpSp>
      <p:sp>
        <p:nvSpPr>
          <p:cNvPr name="Freeform 6" id="6"/>
          <p:cNvSpPr/>
          <p:nvPr/>
        </p:nvSpPr>
        <p:spPr>
          <a:xfrm flipH="false" flipV="false" rot="0">
            <a:off x="-5193257" y="362339"/>
            <a:ext cx="10692000" cy="711796"/>
          </a:xfrm>
          <a:custGeom>
            <a:avLst/>
            <a:gdLst/>
            <a:ahLst/>
            <a:cxnLst/>
            <a:rect r="r" b="b" t="t" l="l"/>
            <a:pathLst>
              <a:path h="711796" w="10692000">
                <a:moveTo>
                  <a:pt x="0" y="0"/>
                </a:moveTo>
                <a:lnTo>
                  <a:pt x="10692000" y="0"/>
                </a:lnTo>
                <a:lnTo>
                  <a:pt x="10692000" y="711796"/>
                </a:lnTo>
                <a:lnTo>
                  <a:pt x="0" y="711796"/>
                </a:lnTo>
                <a:lnTo>
                  <a:pt x="0" y="0"/>
                </a:lnTo>
                <a:close/>
              </a:path>
            </a:pathLst>
          </a:custGeom>
          <a:blipFill>
            <a:blip r:embed="rId3"/>
            <a:stretch>
              <a:fillRect l="0" t="-490756" r="0" b="-166295"/>
            </a:stretch>
          </a:blipFill>
        </p:spPr>
      </p:sp>
      <p:grpSp>
        <p:nvGrpSpPr>
          <p:cNvPr name="Group 7" id="7"/>
          <p:cNvGrpSpPr/>
          <p:nvPr/>
        </p:nvGrpSpPr>
        <p:grpSpPr>
          <a:xfrm rot="0">
            <a:off x="0" y="1219717"/>
            <a:ext cx="9557504" cy="912625"/>
            <a:chOff x="0" y="0"/>
            <a:chExt cx="3425194" cy="327064"/>
          </a:xfrm>
        </p:grpSpPr>
        <p:sp>
          <p:nvSpPr>
            <p:cNvPr name="Freeform 8" id="8"/>
            <p:cNvSpPr/>
            <p:nvPr/>
          </p:nvSpPr>
          <p:spPr>
            <a:xfrm flipH="false" flipV="false" rot="0">
              <a:off x="0" y="0"/>
              <a:ext cx="3425194" cy="327064"/>
            </a:xfrm>
            <a:custGeom>
              <a:avLst/>
              <a:gdLst/>
              <a:ahLst/>
              <a:cxnLst/>
              <a:rect r="r" b="b" t="t" l="l"/>
              <a:pathLst>
                <a:path h="327064" w="3425194">
                  <a:moveTo>
                    <a:pt x="0" y="0"/>
                  </a:moveTo>
                  <a:lnTo>
                    <a:pt x="3425194" y="0"/>
                  </a:lnTo>
                  <a:lnTo>
                    <a:pt x="3425194" y="327064"/>
                  </a:lnTo>
                  <a:lnTo>
                    <a:pt x="0" y="327064"/>
                  </a:lnTo>
                  <a:close/>
                </a:path>
              </a:pathLst>
            </a:custGeom>
            <a:solidFill>
              <a:srgbClr val="FF6E00"/>
            </a:solidFill>
          </p:spPr>
        </p:sp>
        <p:sp>
          <p:nvSpPr>
            <p:cNvPr name="TextBox 9" id="9"/>
            <p:cNvSpPr txBox="true"/>
            <p:nvPr/>
          </p:nvSpPr>
          <p:spPr>
            <a:xfrm>
              <a:off x="0" y="-28575"/>
              <a:ext cx="3425194" cy="355639"/>
            </a:xfrm>
            <a:prstGeom prst="rect">
              <a:avLst/>
            </a:prstGeom>
          </p:spPr>
          <p:txBody>
            <a:bodyPr anchor="ctr" rtlCol="false" tIns="50800" lIns="50800" bIns="50800" rIns="50800"/>
            <a:lstStyle/>
            <a:p>
              <a:pPr algn="ctr">
                <a:lnSpc>
                  <a:spcPts val="1960"/>
                </a:lnSpc>
                <a:spcBef>
                  <a:spcPct val="0"/>
                </a:spcBef>
              </a:pPr>
            </a:p>
          </p:txBody>
        </p:sp>
      </p:grpSp>
      <p:sp>
        <p:nvSpPr>
          <p:cNvPr name="Freeform 10" id="10"/>
          <p:cNvSpPr/>
          <p:nvPr/>
        </p:nvSpPr>
        <p:spPr>
          <a:xfrm flipH="false" flipV="false" rot="0">
            <a:off x="448339" y="5343580"/>
            <a:ext cx="2866917" cy="1911278"/>
          </a:xfrm>
          <a:custGeom>
            <a:avLst/>
            <a:gdLst/>
            <a:ahLst/>
            <a:cxnLst/>
            <a:rect r="r" b="b" t="t" l="l"/>
            <a:pathLst>
              <a:path h="1911278" w="2866917">
                <a:moveTo>
                  <a:pt x="0" y="0"/>
                </a:moveTo>
                <a:lnTo>
                  <a:pt x="2866917" y="0"/>
                </a:lnTo>
                <a:lnTo>
                  <a:pt x="2866917" y="1911278"/>
                </a:lnTo>
                <a:lnTo>
                  <a:pt x="0" y="1911278"/>
                </a:lnTo>
                <a:lnTo>
                  <a:pt x="0" y="0"/>
                </a:lnTo>
                <a:close/>
              </a:path>
            </a:pathLst>
          </a:custGeom>
          <a:blipFill>
            <a:blip r:embed="rId4"/>
            <a:stretch>
              <a:fillRect l="0" t="0" r="0" b="0"/>
            </a:stretch>
          </a:blipFill>
        </p:spPr>
      </p:sp>
      <p:sp>
        <p:nvSpPr>
          <p:cNvPr name="Freeform 11" id="11"/>
          <p:cNvSpPr/>
          <p:nvPr/>
        </p:nvSpPr>
        <p:spPr>
          <a:xfrm flipH="false" flipV="false" rot="0">
            <a:off x="3984526" y="5343580"/>
            <a:ext cx="2866917" cy="1911278"/>
          </a:xfrm>
          <a:custGeom>
            <a:avLst/>
            <a:gdLst/>
            <a:ahLst/>
            <a:cxnLst/>
            <a:rect r="r" b="b" t="t" l="l"/>
            <a:pathLst>
              <a:path h="1911278" w="2866917">
                <a:moveTo>
                  <a:pt x="0" y="0"/>
                </a:moveTo>
                <a:lnTo>
                  <a:pt x="2866917" y="0"/>
                </a:lnTo>
                <a:lnTo>
                  <a:pt x="2866917" y="1911278"/>
                </a:lnTo>
                <a:lnTo>
                  <a:pt x="0" y="1911278"/>
                </a:lnTo>
                <a:lnTo>
                  <a:pt x="0" y="0"/>
                </a:lnTo>
                <a:close/>
              </a:path>
            </a:pathLst>
          </a:custGeom>
          <a:blipFill>
            <a:blip r:embed="rId5"/>
            <a:stretch>
              <a:fillRect l="0" t="0" r="0" b="0"/>
            </a:stretch>
          </a:blipFill>
        </p:spPr>
      </p:sp>
      <p:sp>
        <p:nvSpPr>
          <p:cNvPr name="Freeform 12" id="12"/>
          <p:cNvSpPr/>
          <p:nvPr/>
        </p:nvSpPr>
        <p:spPr>
          <a:xfrm flipH="false" flipV="false" rot="0">
            <a:off x="7437792" y="5343580"/>
            <a:ext cx="2866917" cy="1911278"/>
          </a:xfrm>
          <a:custGeom>
            <a:avLst/>
            <a:gdLst/>
            <a:ahLst/>
            <a:cxnLst/>
            <a:rect r="r" b="b" t="t" l="l"/>
            <a:pathLst>
              <a:path h="1911278" w="2866917">
                <a:moveTo>
                  <a:pt x="0" y="0"/>
                </a:moveTo>
                <a:lnTo>
                  <a:pt x="2866917" y="0"/>
                </a:lnTo>
                <a:lnTo>
                  <a:pt x="2866917" y="1911278"/>
                </a:lnTo>
                <a:lnTo>
                  <a:pt x="0" y="1911278"/>
                </a:lnTo>
                <a:lnTo>
                  <a:pt x="0" y="0"/>
                </a:lnTo>
                <a:close/>
              </a:path>
            </a:pathLst>
          </a:custGeom>
          <a:blipFill>
            <a:blip r:embed="rId6"/>
            <a:stretch>
              <a:fillRect l="0" t="-45940" r="0" b="-41559"/>
            </a:stretch>
          </a:blipFill>
        </p:spPr>
      </p:sp>
      <p:sp>
        <p:nvSpPr>
          <p:cNvPr name="TextBox 13" id="13"/>
          <p:cNvSpPr txBox="true"/>
          <p:nvPr/>
        </p:nvSpPr>
        <p:spPr>
          <a:xfrm rot="0">
            <a:off x="558390" y="218790"/>
            <a:ext cx="3491359" cy="855345"/>
          </a:xfrm>
          <a:prstGeom prst="rect">
            <a:avLst/>
          </a:prstGeom>
        </p:spPr>
        <p:txBody>
          <a:bodyPr anchor="t" rtlCol="false" tIns="0" lIns="0" bIns="0" rIns="0">
            <a:spAutoFit/>
          </a:bodyPr>
          <a:lstStyle/>
          <a:p>
            <a:pPr algn="ctr">
              <a:lnSpc>
                <a:spcPts val="5880"/>
              </a:lnSpc>
            </a:pPr>
            <a:r>
              <a:rPr lang="en-US" sz="4200">
                <a:solidFill>
                  <a:srgbClr val="FF6E00"/>
                </a:solidFill>
                <a:latin typeface="ITC Franklin Gothic"/>
                <a:ea typeface="ITC Franklin Gothic"/>
                <a:cs typeface="ITC Franklin Gothic"/>
                <a:sym typeface="ITC Franklin Gothic"/>
              </a:rPr>
              <a:t>SHORTTRACK</a:t>
            </a:r>
            <a:r>
              <a:rPr lang="en-US" sz="4200">
                <a:solidFill>
                  <a:srgbClr val="FFFFFF"/>
                </a:solidFill>
                <a:latin typeface="ITC Franklin Gothic"/>
                <a:ea typeface="ITC Franklin Gothic"/>
                <a:cs typeface="ITC Franklin Gothic"/>
                <a:sym typeface="ITC Franklin Gothic"/>
              </a:rPr>
              <a:t> </a:t>
            </a:r>
          </a:p>
        </p:txBody>
      </p:sp>
      <p:sp>
        <p:nvSpPr>
          <p:cNvPr name="TextBox 14" id="14"/>
          <p:cNvSpPr txBox="true"/>
          <p:nvPr/>
        </p:nvSpPr>
        <p:spPr>
          <a:xfrm rot="0">
            <a:off x="312331" y="1325565"/>
            <a:ext cx="10057812" cy="662828"/>
          </a:xfrm>
          <a:prstGeom prst="rect">
            <a:avLst/>
          </a:prstGeom>
        </p:spPr>
        <p:txBody>
          <a:bodyPr anchor="t" rtlCol="false" tIns="0" lIns="0" bIns="0" rIns="0">
            <a:spAutoFit/>
          </a:bodyPr>
          <a:lstStyle/>
          <a:p>
            <a:pPr algn="l">
              <a:lnSpc>
                <a:spcPts val="1605"/>
              </a:lnSpc>
            </a:pPr>
            <a:r>
              <a:rPr lang="en-US" sz="1500">
                <a:solidFill>
                  <a:srgbClr val="EAF6FE"/>
                </a:solidFill>
                <a:latin typeface="ITC Franklin Gothic"/>
                <a:ea typeface="ITC Franklin Gothic"/>
                <a:cs typeface="ITC Franklin Gothic"/>
                <a:sym typeface="ITC Franklin Gothic"/>
              </a:rPr>
              <a:t>Misschien wel het spannendste onderdeel van schaatsen is shorttrack. </a:t>
            </a:r>
          </a:p>
          <a:p>
            <a:pPr algn="l">
              <a:lnSpc>
                <a:spcPts val="1605"/>
              </a:lnSpc>
            </a:pPr>
            <a:r>
              <a:rPr lang="en-US" sz="1500">
                <a:solidFill>
                  <a:srgbClr val="EAF6FE"/>
                </a:solidFill>
                <a:latin typeface="ITC Franklin Gothic"/>
                <a:ea typeface="ITC Franklin Gothic"/>
                <a:cs typeface="ITC Franklin Gothic"/>
                <a:sym typeface="ITC Franklin Gothic"/>
              </a:rPr>
              <a:t>Shorttrack betekent letterlijk ‘korte baan’. Het wordt gedaan op een ijshockeypiste (van 30x60 meter),</a:t>
            </a:r>
          </a:p>
          <a:p>
            <a:pPr algn="l">
              <a:lnSpc>
                <a:spcPts val="1605"/>
              </a:lnSpc>
            </a:pPr>
            <a:r>
              <a:rPr lang="en-US" sz="1500">
                <a:solidFill>
                  <a:srgbClr val="EAF6FE"/>
                </a:solidFill>
                <a:latin typeface="ITC Franklin Gothic"/>
                <a:ea typeface="ITC Franklin Gothic"/>
                <a:cs typeface="ITC Franklin Gothic"/>
                <a:sym typeface="ITC Franklin Gothic"/>
              </a:rPr>
              <a:t>waarop met blokken een baantje van 111,12 meter wordt neergelegd. </a:t>
            </a:r>
          </a:p>
        </p:txBody>
      </p:sp>
      <p:sp>
        <p:nvSpPr>
          <p:cNvPr name="TextBox 15" id="15"/>
          <p:cNvSpPr txBox="true"/>
          <p:nvPr/>
        </p:nvSpPr>
        <p:spPr>
          <a:xfrm rot="0">
            <a:off x="246897" y="2220773"/>
            <a:ext cx="5175278" cy="1507267"/>
          </a:xfrm>
          <a:prstGeom prst="rect">
            <a:avLst/>
          </a:prstGeom>
        </p:spPr>
        <p:txBody>
          <a:bodyPr anchor="t" rtlCol="false" tIns="0" lIns="0" bIns="0" rIns="0">
            <a:spAutoFit/>
          </a:bodyPr>
          <a:lstStyle/>
          <a:p>
            <a:pPr algn="l">
              <a:lnSpc>
                <a:spcPts val="1960"/>
              </a:lnSpc>
            </a:pPr>
            <a:r>
              <a:rPr lang="en-US" sz="1400">
                <a:solidFill>
                  <a:srgbClr val="FFFFFF"/>
                </a:solidFill>
                <a:latin typeface="ITC Franklin Gothic Std"/>
                <a:ea typeface="ITC Franklin Gothic Std"/>
                <a:cs typeface="ITC Franklin Gothic Std"/>
                <a:sym typeface="ITC Franklin Gothic Std"/>
              </a:rPr>
              <a:t>Bij shorttrack is het doel niet om de snelste tijd neer te zetten, maar om rechtstreeks van je tegenstanders te winnen. In één rit komen meestal vijf schaatsers tegelijk op het ijs. Ee</a:t>
            </a:r>
            <a:r>
              <a:rPr lang="en-US" sz="1400">
                <a:solidFill>
                  <a:srgbClr val="FFFFFF"/>
                </a:solidFill>
                <a:latin typeface="ITC Franklin Gothic Std"/>
                <a:ea typeface="ITC Franklin Gothic Std"/>
                <a:cs typeface="ITC Franklin Gothic Std"/>
                <a:sym typeface="ITC Franklin Gothic Std"/>
              </a:rPr>
              <a:t>n wedstrijd bestaat meestal uit meerdere rondes. Als je wilt winnen, moet je soms voorrondes en een kwartfinale rijden, voordat je via een halve finale uiteindelijk de finale bereikt. </a:t>
            </a:r>
          </a:p>
        </p:txBody>
      </p:sp>
      <p:sp>
        <p:nvSpPr>
          <p:cNvPr name="TextBox 16" id="16"/>
          <p:cNvSpPr txBox="true"/>
          <p:nvPr/>
        </p:nvSpPr>
        <p:spPr>
          <a:xfrm rot="0">
            <a:off x="5602040" y="2220773"/>
            <a:ext cx="4807942" cy="1507267"/>
          </a:xfrm>
          <a:prstGeom prst="rect">
            <a:avLst/>
          </a:prstGeom>
        </p:spPr>
        <p:txBody>
          <a:bodyPr anchor="t" rtlCol="false" tIns="0" lIns="0" bIns="0" rIns="0">
            <a:spAutoFit/>
          </a:bodyPr>
          <a:lstStyle/>
          <a:p>
            <a:pPr algn="l">
              <a:lnSpc>
                <a:spcPts val="1960"/>
              </a:lnSpc>
            </a:pPr>
            <a:r>
              <a:rPr lang="en-US" sz="1400">
                <a:solidFill>
                  <a:srgbClr val="FFFFFF"/>
                </a:solidFill>
                <a:latin typeface="ITC Franklin Gothic Std"/>
                <a:ea typeface="ITC Franklin Gothic Std"/>
                <a:cs typeface="ITC Franklin Gothic Std"/>
                <a:sym typeface="ITC Franklin Gothic Std"/>
              </a:rPr>
              <a:t>De schaatsers gaan vaak zo hard en schuin door de bochten, dat ze hun hand even op het ijs zetten om hun evenwicht te bewaren en niet te vallen. De afstanden die worden gereden zijn 500, 1000 en 1500 meter. Bij grote kampioenschappen wordt er nog ee</a:t>
            </a:r>
            <a:r>
              <a:rPr lang="en-US" sz="1400">
                <a:solidFill>
                  <a:srgbClr val="FFFFFF"/>
                </a:solidFill>
                <a:latin typeface="ITC Franklin Gothic Std"/>
                <a:ea typeface="ITC Franklin Gothic Std"/>
                <a:cs typeface="ITC Franklin Gothic Std"/>
                <a:sym typeface="ITC Franklin Gothic Std"/>
              </a:rPr>
              <a:t>n superfinale gereden over 3000 meter, met een tussensprint na negen ronden. </a:t>
            </a:r>
          </a:p>
        </p:txBody>
      </p:sp>
      <p:sp>
        <p:nvSpPr>
          <p:cNvPr name="TextBox 17" id="17"/>
          <p:cNvSpPr txBox="true"/>
          <p:nvPr/>
        </p:nvSpPr>
        <p:spPr>
          <a:xfrm rot="0">
            <a:off x="1942212" y="4375748"/>
            <a:ext cx="6807577" cy="764540"/>
          </a:xfrm>
          <a:prstGeom prst="rect">
            <a:avLst/>
          </a:prstGeom>
        </p:spPr>
        <p:txBody>
          <a:bodyPr anchor="t" rtlCol="false" tIns="0" lIns="0" bIns="0" rIns="0">
            <a:spAutoFit/>
          </a:bodyPr>
          <a:lstStyle/>
          <a:p>
            <a:pPr algn="ctr">
              <a:lnSpc>
                <a:spcPts val="1960"/>
              </a:lnSpc>
            </a:pPr>
            <a:r>
              <a:rPr lang="en-US" sz="1400">
                <a:solidFill>
                  <a:srgbClr val="FFFFFF"/>
                </a:solidFill>
                <a:latin typeface="ITC Franklin Gothic Std"/>
                <a:ea typeface="ITC Franklin Gothic Std"/>
                <a:cs typeface="ITC Franklin Gothic Std"/>
                <a:sym typeface="ITC Franklin Gothic Std"/>
              </a:rPr>
              <a:t>Op de baan liggen blokjes om te zorgen dat iedereen netjes de baan blijft volgen.</a:t>
            </a:r>
          </a:p>
          <a:p>
            <a:pPr algn="ctr">
              <a:lnSpc>
                <a:spcPts val="1960"/>
              </a:lnSpc>
            </a:pPr>
            <a:r>
              <a:rPr lang="en-US" sz="1400">
                <a:solidFill>
                  <a:srgbClr val="FFFFFF"/>
                </a:solidFill>
                <a:latin typeface="ITC Franklin Gothic Std"/>
                <a:ea typeface="ITC Franklin Gothic Std"/>
                <a:cs typeface="ITC Franklin Gothic Std"/>
                <a:sym typeface="ITC Franklin Gothic Std"/>
              </a:rPr>
              <a:t>Soms glijdt er een blokje</a:t>
            </a:r>
            <a:r>
              <a:rPr lang="en-US" sz="1400">
                <a:solidFill>
                  <a:srgbClr val="FFFFFF"/>
                </a:solidFill>
                <a:latin typeface="ITC Franklin Gothic Std"/>
                <a:ea typeface="ITC Franklin Gothic Std"/>
                <a:cs typeface="ITC Franklin Gothic Std"/>
                <a:sym typeface="ITC Franklin Gothic Std"/>
              </a:rPr>
              <a:t> weg of moeten de blokjes verschoven worden. </a:t>
            </a:r>
          </a:p>
          <a:p>
            <a:pPr algn="ctr">
              <a:lnSpc>
                <a:spcPts val="1960"/>
              </a:lnSpc>
            </a:pPr>
            <a:r>
              <a:rPr lang="en-US" sz="1400">
                <a:solidFill>
                  <a:srgbClr val="FFFFFF"/>
                </a:solidFill>
                <a:latin typeface="ITC Franklin Gothic Std"/>
                <a:ea typeface="ITC Franklin Gothic Std"/>
                <a:cs typeface="ITC Franklin Gothic Std"/>
                <a:sym typeface="ITC Franklin Gothic Std"/>
              </a:rPr>
              <a:t>Weten hoe het blokjes leggen werkt? Kijk dan </a:t>
            </a:r>
            <a:r>
              <a:rPr lang="en-US" sz="1400" u="sng">
                <a:solidFill>
                  <a:srgbClr val="FF6E00"/>
                </a:solidFill>
                <a:latin typeface="ITC Franklin Gothic Std"/>
                <a:ea typeface="ITC Franklin Gothic Std"/>
                <a:cs typeface="ITC Franklin Gothic Std"/>
                <a:sym typeface="ITC Franklin Gothic Std"/>
                <a:hlinkClick r:id="rId7" tooltip="https://www.schaatsen.nl/nieuws/ook-de-blokjesleggers-hebben-een-olympische-droom/"/>
              </a:rPr>
              <a:t>hier</a:t>
            </a:r>
            <a:r>
              <a:rPr lang="en-US" sz="1400">
                <a:solidFill>
                  <a:srgbClr val="FFFFFF"/>
                </a:solidFill>
                <a:latin typeface="ITC Franklin Gothic Std"/>
                <a:ea typeface="ITC Franklin Gothic Std"/>
                <a:cs typeface="ITC Franklin Gothic Std"/>
                <a:sym typeface="ITC Franklin Gothic Std"/>
              </a:rPr>
              <a:t>.</a:t>
            </a:r>
          </a:p>
        </p:txBody>
      </p:sp>
      <p:sp>
        <p:nvSpPr>
          <p:cNvPr name="TextBox 18" id="18"/>
          <p:cNvSpPr txBox="true"/>
          <p:nvPr/>
        </p:nvSpPr>
        <p:spPr>
          <a:xfrm rot="0">
            <a:off x="4391677" y="3704342"/>
            <a:ext cx="1584796" cy="600076"/>
          </a:xfrm>
          <a:prstGeom prst="rect">
            <a:avLst/>
          </a:prstGeom>
        </p:spPr>
        <p:txBody>
          <a:bodyPr anchor="t" rtlCol="false" tIns="0" lIns="0" bIns="0" rIns="0">
            <a:spAutoFit/>
          </a:bodyPr>
          <a:lstStyle/>
          <a:p>
            <a:pPr algn="ctr">
              <a:lnSpc>
                <a:spcPts val="4199"/>
              </a:lnSpc>
            </a:pPr>
            <a:r>
              <a:rPr lang="en-US" sz="2999">
                <a:solidFill>
                  <a:srgbClr val="FF6E00"/>
                </a:solidFill>
                <a:latin typeface="ITC Franklin Gothic"/>
                <a:ea typeface="ITC Franklin Gothic"/>
                <a:cs typeface="ITC Franklin Gothic"/>
                <a:sym typeface="ITC Franklin Gothic"/>
              </a:rPr>
              <a:t>Blokjes? </a:t>
            </a:r>
          </a:p>
        </p:txBody>
      </p:sp>
      <p:sp>
        <p:nvSpPr>
          <p:cNvPr name="TextBox 19" id="19"/>
          <p:cNvSpPr txBox="true"/>
          <p:nvPr/>
        </p:nvSpPr>
        <p:spPr>
          <a:xfrm rot="0">
            <a:off x="5341237" y="3325532"/>
            <a:ext cx="9525" cy="855345"/>
          </a:xfrm>
          <a:prstGeom prst="rect">
            <a:avLst/>
          </a:prstGeom>
        </p:spPr>
        <p:txBody>
          <a:bodyPr anchor="t" rtlCol="false" tIns="0" lIns="0" bIns="0" rIns="0">
            <a:spAutoFit/>
          </a:bodyPr>
          <a:lstStyle/>
          <a:p>
            <a:pPr algn="ctr">
              <a:lnSpc>
                <a:spcPts val="5880"/>
              </a:lnSpc>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EAF6FE"/>
        </a:solidFill>
      </p:bgPr>
    </p:bg>
    <p:spTree>
      <p:nvGrpSpPr>
        <p:cNvPr id="1" name=""/>
        <p:cNvGrpSpPr/>
        <p:nvPr/>
      </p:nvGrpSpPr>
      <p:grpSpPr>
        <a:xfrm>
          <a:off x="0" y="0"/>
          <a:ext cx="0" cy="0"/>
          <a:chOff x="0" y="0"/>
          <a:chExt cx="0" cy="0"/>
        </a:xfrm>
      </p:grpSpPr>
      <p:sp>
        <p:nvSpPr>
          <p:cNvPr name="Freeform 2" id="2"/>
          <p:cNvSpPr/>
          <p:nvPr/>
        </p:nvSpPr>
        <p:spPr>
          <a:xfrm flipH="false" flipV="false" rot="0">
            <a:off x="-161925" y="-161925"/>
            <a:ext cx="11015850" cy="7883850"/>
          </a:xfrm>
          <a:custGeom>
            <a:avLst/>
            <a:gdLst/>
            <a:ahLst/>
            <a:cxnLst/>
            <a:rect r="r" b="b" t="t" l="l"/>
            <a:pathLst>
              <a:path h="7883850" w="11015850">
                <a:moveTo>
                  <a:pt x="0" y="0"/>
                </a:moveTo>
                <a:lnTo>
                  <a:pt x="11015850" y="0"/>
                </a:lnTo>
                <a:lnTo>
                  <a:pt x="11015850" y="7883850"/>
                </a:lnTo>
                <a:lnTo>
                  <a:pt x="0" y="7883850"/>
                </a:lnTo>
                <a:lnTo>
                  <a:pt x="0" y="0"/>
                </a:lnTo>
                <a:close/>
              </a:path>
            </a:pathLst>
          </a:custGeom>
          <a:blipFill>
            <a:blip r:embed="rId2"/>
            <a:stretch>
              <a:fillRect l="-3676" t="0" r="-3676" b="0"/>
            </a:stretch>
          </a:blipFill>
        </p:spPr>
      </p:sp>
      <p:grpSp>
        <p:nvGrpSpPr>
          <p:cNvPr name="Group 3" id="3"/>
          <p:cNvGrpSpPr/>
          <p:nvPr/>
        </p:nvGrpSpPr>
        <p:grpSpPr>
          <a:xfrm rot="0">
            <a:off x="0" y="0"/>
            <a:ext cx="10757281" cy="7978945"/>
            <a:chOff x="0" y="0"/>
            <a:chExt cx="3855167" cy="2859474"/>
          </a:xfrm>
        </p:grpSpPr>
        <p:sp>
          <p:nvSpPr>
            <p:cNvPr name="Freeform 4" id="4"/>
            <p:cNvSpPr/>
            <p:nvPr/>
          </p:nvSpPr>
          <p:spPr>
            <a:xfrm flipH="false" flipV="false" rot="0">
              <a:off x="0" y="0"/>
              <a:ext cx="3855167" cy="2859474"/>
            </a:xfrm>
            <a:custGeom>
              <a:avLst/>
              <a:gdLst/>
              <a:ahLst/>
              <a:cxnLst/>
              <a:rect r="r" b="b" t="t" l="l"/>
              <a:pathLst>
                <a:path h="2859474" w="3855167">
                  <a:moveTo>
                    <a:pt x="0" y="0"/>
                  </a:moveTo>
                  <a:lnTo>
                    <a:pt x="3855167" y="0"/>
                  </a:lnTo>
                  <a:lnTo>
                    <a:pt x="3855167" y="2859474"/>
                  </a:lnTo>
                  <a:lnTo>
                    <a:pt x="0" y="2859474"/>
                  </a:lnTo>
                  <a:close/>
                </a:path>
              </a:pathLst>
            </a:custGeom>
            <a:solidFill>
              <a:srgbClr val="0039A6">
                <a:alpha val="75686"/>
              </a:srgbClr>
            </a:solidFill>
          </p:spPr>
        </p:sp>
        <p:sp>
          <p:nvSpPr>
            <p:cNvPr name="TextBox 5" id="5"/>
            <p:cNvSpPr txBox="true"/>
            <p:nvPr/>
          </p:nvSpPr>
          <p:spPr>
            <a:xfrm>
              <a:off x="0" y="-47625"/>
              <a:ext cx="3855167" cy="2907099"/>
            </a:xfrm>
            <a:prstGeom prst="rect">
              <a:avLst/>
            </a:prstGeom>
          </p:spPr>
          <p:txBody>
            <a:bodyPr anchor="ctr" rtlCol="false" tIns="50800" lIns="50800" bIns="50800" rIns="50800"/>
            <a:lstStyle/>
            <a:p>
              <a:pPr algn="ctr">
                <a:lnSpc>
                  <a:spcPts val="1535"/>
                </a:lnSpc>
              </a:pPr>
            </a:p>
          </p:txBody>
        </p:sp>
      </p:grpSp>
      <p:sp>
        <p:nvSpPr>
          <p:cNvPr name="Freeform 6" id="6"/>
          <p:cNvSpPr/>
          <p:nvPr/>
        </p:nvSpPr>
        <p:spPr>
          <a:xfrm flipH="false" flipV="false" rot="-546950">
            <a:off x="6804414" y="447415"/>
            <a:ext cx="1556287" cy="2335890"/>
          </a:xfrm>
          <a:custGeom>
            <a:avLst/>
            <a:gdLst/>
            <a:ahLst/>
            <a:cxnLst/>
            <a:rect r="r" b="b" t="t" l="l"/>
            <a:pathLst>
              <a:path h="2335890" w="1556287">
                <a:moveTo>
                  <a:pt x="0" y="0"/>
                </a:moveTo>
                <a:lnTo>
                  <a:pt x="1556287" y="0"/>
                </a:lnTo>
                <a:lnTo>
                  <a:pt x="1556287" y="2335891"/>
                </a:lnTo>
                <a:lnTo>
                  <a:pt x="0" y="2335891"/>
                </a:lnTo>
                <a:lnTo>
                  <a:pt x="0" y="0"/>
                </a:lnTo>
                <a:close/>
              </a:path>
            </a:pathLst>
          </a:custGeom>
          <a:blipFill>
            <a:blip r:embed="rId3"/>
            <a:stretch>
              <a:fillRect l="0" t="0" r="0" b="0"/>
            </a:stretch>
          </a:blipFill>
        </p:spPr>
      </p:sp>
      <p:sp>
        <p:nvSpPr>
          <p:cNvPr name="Freeform 7" id="7"/>
          <p:cNvSpPr/>
          <p:nvPr/>
        </p:nvSpPr>
        <p:spPr>
          <a:xfrm flipH="false" flipV="false" rot="343906">
            <a:off x="8813030" y="1703695"/>
            <a:ext cx="1455491" cy="2184601"/>
          </a:xfrm>
          <a:custGeom>
            <a:avLst/>
            <a:gdLst/>
            <a:ahLst/>
            <a:cxnLst/>
            <a:rect r="r" b="b" t="t" l="l"/>
            <a:pathLst>
              <a:path h="2184601" w="1455491">
                <a:moveTo>
                  <a:pt x="0" y="0"/>
                </a:moveTo>
                <a:lnTo>
                  <a:pt x="1455491" y="0"/>
                </a:lnTo>
                <a:lnTo>
                  <a:pt x="1455491" y="2184601"/>
                </a:lnTo>
                <a:lnTo>
                  <a:pt x="0" y="2184601"/>
                </a:lnTo>
                <a:lnTo>
                  <a:pt x="0" y="0"/>
                </a:lnTo>
                <a:close/>
              </a:path>
            </a:pathLst>
          </a:custGeom>
          <a:blipFill>
            <a:blip r:embed="rId4"/>
            <a:stretch>
              <a:fillRect l="-78082" t="0" r="-89074" b="0"/>
            </a:stretch>
          </a:blipFill>
        </p:spPr>
      </p:sp>
      <p:sp>
        <p:nvSpPr>
          <p:cNvPr name="Freeform 8" id="8"/>
          <p:cNvSpPr/>
          <p:nvPr/>
        </p:nvSpPr>
        <p:spPr>
          <a:xfrm flipH="false" flipV="false" rot="1354516">
            <a:off x="8505305" y="3726605"/>
            <a:ext cx="595862" cy="457821"/>
          </a:xfrm>
          <a:custGeom>
            <a:avLst/>
            <a:gdLst/>
            <a:ahLst/>
            <a:cxnLst/>
            <a:rect r="r" b="b" t="t" l="l"/>
            <a:pathLst>
              <a:path h="457821" w="595862">
                <a:moveTo>
                  <a:pt x="0" y="0"/>
                </a:moveTo>
                <a:lnTo>
                  <a:pt x="595862" y="0"/>
                </a:lnTo>
                <a:lnTo>
                  <a:pt x="595862" y="457821"/>
                </a:lnTo>
                <a:lnTo>
                  <a:pt x="0" y="45782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3270688">
            <a:off x="8598571" y="1268423"/>
            <a:ext cx="218015" cy="501185"/>
          </a:xfrm>
          <a:custGeom>
            <a:avLst/>
            <a:gdLst/>
            <a:ahLst/>
            <a:cxnLst/>
            <a:rect r="r" b="b" t="t" l="l"/>
            <a:pathLst>
              <a:path h="501185" w="218015">
                <a:moveTo>
                  <a:pt x="0" y="0"/>
                </a:moveTo>
                <a:lnTo>
                  <a:pt x="218016" y="0"/>
                </a:lnTo>
                <a:lnTo>
                  <a:pt x="218016" y="501185"/>
                </a:lnTo>
                <a:lnTo>
                  <a:pt x="0" y="50118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246897" y="4311279"/>
            <a:ext cx="2257691" cy="2749968"/>
          </a:xfrm>
          <a:custGeom>
            <a:avLst/>
            <a:gdLst/>
            <a:ahLst/>
            <a:cxnLst/>
            <a:rect r="r" b="b" t="t" l="l"/>
            <a:pathLst>
              <a:path h="2749968" w="2257691">
                <a:moveTo>
                  <a:pt x="0" y="0"/>
                </a:moveTo>
                <a:lnTo>
                  <a:pt x="2257691" y="0"/>
                </a:lnTo>
                <a:lnTo>
                  <a:pt x="2257691" y="2749968"/>
                </a:lnTo>
                <a:lnTo>
                  <a:pt x="0" y="2749968"/>
                </a:lnTo>
                <a:lnTo>
                  <a:pt x="0" y="0"/>
                </a:lnTo>
                <a:close/>
              </a:path>
            </a:pathLst>
          </a:custGeom>
          <a:blipFill>
            <a:blip r:embed="rId9"/>
            <a:stretch>
              <a:fillRect l="-25820" t="0" r="-104394" b="0"/>
            </a:stretch>
          </a:blipFill>
        </p:spPr>
      </p:sp>
      <p:grpSp>
        <p:nvGrpSpPr>
          <p:cNvPr name="Group 11" id="11"/>
          <p:cNvGrpSpPr/>
          <p:nvPr/>
        </p:nvGrpSpPr>
        <p:grpSpPr>
          <a:xfrm rot="0">
            <a:off x="2742405" y="4125015"/>
            <a:ext cx="4332243" cy="3122495"/>
            <a:chOff x="0" y="0"/>
            <a:chExt cx="634076" cy="457015"/>
          </a:xfrm>
        </p:grpSpPr>
        <p:sp>
          <p:nvSpPr>
            <p:cNvPr name="Freeform 12" id="12"/>
            <p:cNvSpPr/>
            <p:nvPr/>
          </p:nvSpPr>
          <p:spPr>
            <a:xfrm flipH="false" flipV="false" rot="0">
              <a:off x="0" y="0"/>
              <a:ext cx="634076" cy="457015"/>
            </a:xfrm>
            <a:custGeom>
              <a:avLst/>
              <a:gdLst/>
              <a:ahLst/>
              <a:cxnLst/>
              <a:rect r="r" b="b" t="t" l="l"/>
              <a:pathLst>
                <a:path h="457015" w="634076">
                  <a:moveTo>
                    <a:pt x="26526" y="0"/>
                  </a:moveTo>
                  <a:lnTo>
                    <a:pt x="607550" y="0"/>
                  </a:lnTo>
                  <a:cubicBezTo>
                    <a:pt x="622200" y="0"/>
                    <a:pt x="634076" y="11876"/>
                    <a:pt x="634076" y="26526"/>
                  </a:cubicBezTo>
                  <a:lnTo>
                    <a:pt x="634076" y="430488"/>
                  </a:lnTo>
                  <a:cubicBezTo>
                    <a:pt x="634076" y="437524"/>
                    <a:pt x="631281" y="444271"/>
                    <a:pt x="626307" y="449245"/>
                  </a:cubicBezTo>
                  <a:cubicBezTo>
                    <a:pt x="621332" y="454220"/>
                    <a:pt x="614585" y="457015"/>
                    <a:pt x="607550" y="457015"/>
                  </a:cubicBezTo>
                  <a:lnTo>
                    <a:pt x="26526" y="457015"/>
                  </a:lnTo>
                  <a:cubicBezTo>
                    <a:pt x="19491" y="457015"/>
                    <a:pt x="12744" y="454220"/>
                    <a:pt x="7769" y="449245"/>
                  </a:cubicBezTo>
                  <a:cubicBezTo>
                    <a:pt x="2795" y="444271"/>
                    <a:pt x="0" y="437524"/>
                    <a:pt x="0" y="430488"/>
                  </a:cubicBezTo>
                  <a:lnTo>
                    <a:pt x="0" y="26526"/>
                  </a:lnTo>
                  <a:cubicBezTo>
                    <a:pt x="0" y="19491"/>
                    <a:pt x="2795" y="12744"/>
                    <a:pt x="7769" y="7769"/>
                  </a:cubicBezTo>
                  <a:cubicBezTo>
                    <a:pt x="12744" y="2795"/>
                    <a:pt x="19491" y="0"/>
                    <a:pt x="26526" y="0"/>
                  </a:cubicBezTo>
                  <a:close/>
                </a:path>
              </a:pathLst>
            </a:custGeom>
            <a:solidFill>
              <a:srgbClr val="FF6E00"/>
            </a:solidFill>
          </p:spPr>
        </p:sp>
        <p:sp>
          <p:nvSpPr>
            <p:cNvPr name="TextBox 13" id="13"/>
            <p:cNvSpPr txBox="true"/>
            <p:nvPr/>
          </p:nvSpPr>
          <p:spPr>
            <a:xfrm>
              <a:off x="0" y="-57150"/>
              <a:ext cx="634076" cy="514165"/>
            </a:xfrm>
            <a:prstGeom prst="rect">
              <a:avLst/>
            </a:prstGeom>
          </p:spPr>
          <p:txBody>
            <a:bodyPr anchor="ctr" rtlCol="false" tIns="50800" lIns="50800" bIns="50800" rIns="50800"/>
            <a:lstStyle/>
            <a:p>
              <a:pPr algn="ctr">
                <a:lnSpc>
                  <a:spcPts val="1960"/>
                </a:lnSpc>
              </a:pPr>
            </a:p>
          </p:txBody>
        </p:sp>
      </p:grpSp>
      <p:sp>
        <p:nvSpPr>
          <p:cNvPr name="Freeform 14" id="14"/>
          <p:cNvSpPr/>
          <p:nvPr/>
        </p:nvSpPr>
        <p:spPr>
          <a:xfrm flipH="true" flipV="false" rot="0">
            <a:off x="2936129" y="4440000"/>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true" flipV="false" rot="0">
            <a:off x="2936129" y="5155587"/>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true" flipV="false" rot="0">
            <a:off x="2936129" y="5767727"/>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7" id="17"/>
          <p:cNvSpPr/>
          <p:nvPr/>
        </p:nvSpPr>
        <p:spPr>
          <a:xfrm flipH="false" flipV="true" rot="9805507">
            <a:off x="1941937" y="6676098"/>
            <a:ext cx="664618" cy="510648"/>
          </a:xfrm>
          <a:custGeom>
            <a:avLst/>
            <a:gdLst/>
            <a:ahLst/>
            <a:cxnLst/>
            <a:rect r="r" b="b" t="t" l="l"/>
            <a:pathLst>
              <a:path h="510648" w="664618">
                <a:moveTo>
                  <a:pt x="0" y="510648"/>
                </a:moveTo>
                <a:lnTo>
                  <a:pt x="664618" y="510648"/>
                </a:lnTo>
                <a:lnTo>
                  <a:pt x="664618" y="0"/>
                </a:lnTo>
                <a:lnTo>
                  <a:pt x="0" y="0"/>
                </a:lnTo>
                <a:lnTo>
                  <a:pt x="0" y="510648"/>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true" flipV="false" rot="0">
            <a:off x="2936129" y="6591910"/>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9" id="19"/>
          <p:cNvSpPr/>
          <p:nvPr/>
        </p:nvSpPr>
        <p:spPr>
          <a:xfrm flipH="false" flipV="false" rot="0">
            <a:off x="8261760" y="4481876"/>
            <a:ext cx="2141639" cy="1204387"/>
          </a:xfrm>
          <a:custGeom>
            <a:avLst/>
            <a:gdLst/>
            <a:ahLst/>
            <a:cxnLst/>
            <a:rect r="r" b="b" t="t" l="l"/>
            <a:pathLst>
              <a:path h="1204387" w="2141639">
                <a:moveTo>
                  <a:pt x="0" y="0"/>
                </a:moveTo>
                <a:lnTo>
                  <a:pt x="2141639" y="0"/>
                </a:lnTo>
                <a:lnTo>
                  <a:pt x="2141639" y="1204387"/>
                </a:lnTo>
                <a:lnTo>
                  <a:pt x="0" y="1204387"/>
                </a:lnTo>
                <a:lnTo>
                  <a:pt x="0" y="0"/>
                </a:lnTo>
                <a:close/>
              </a:path>
            </a:pathLst>
          </a:custGeom>
          <a:blipFill>
            <a:blip r:embed="rId12"/>
            <a:stretch>
              <a:fillRect l="0" t="0" r="0" b="-11137"/>
            </a:stretch>
          </a:blipFill>
        </p:spPr>
      </p:sp>
      <p:sp>
        <p:nvSpPr>
          <p:cNvPr name="Freeform 20" id="20"/>
          <p:cNvSpPr/>
          <p:nvPr/>
        </p:nvSpPr>
        <p:spPr>
          <a:xfrm flipH="false" flipV="false" rot="0">
            <a:off x="8261760" y="5942848"/>
            <a:ext cx="2141639" cy="1204387"/>
          </a:xfrm>
          <a:custGeom>
            <a:avLst/>
            <a:gdLst/>
            <a:ahLst/>
            <a:cxnLst/>
            <a:rect r="r" b="b" t="t" l="l"/>
            <a:pathLst>
              <a:path h="1204387" w="2141639">
                <a:moveTo>
                  <a:pt x="0" y="0"/>
                </a:moveTo>
                <a:lnTo>
                  <a:pt x="2141639" y="0"/>
                </a:lnTo>
                <a:lnTo>
                  <a:pt x="2141639" y="1204387"/>
                </a:lnTo>
                <a:lnTo>
                  <a:pt x="0" y="1204387"/>
                </a:lnTo>
                <a:lnTo>
                  <a:pt x="0" y="0"/>
                </a:lnTo>
                <a:close/>
              </a:path>
            </a:pathLst>
          </a:custGeom>
          <a:blipFill>
            <a:blip r:embed="rId13"/>
            <a:stretch>
              <a:fillRect l="-53730" t="-134792" r="-96261" b="-61564"/>
            </a:stretch>
          </a:blipFill>
        </p:spPr>
      </p:sp>
      <p:sp>
        <p:nvSpPr>
          <p:cNvPr name="TextBox 21" id="21"/>
          <p:cNvSpPr txBox="true"/>
          <p:nvPr/>
        </p:nvSpPr>
        <p:spPr>
          <a:xfrm rot="0">
            <a:off x="312907" y="386145"/>
            <a:ext cx="4705350" cy="619125"/>
          </a:xfrm>
          <a:prstGeom prst="rect">
            <a:avLst/>
          </a:prstGeom>
        </p:spPr>
        <p:txBody>
          <a:bodyPr anchor="t" rtlCol="false" tIns="0" lIns="0" bIns="0" rIns="0">
            <a:spAutoFit/>
          </a:bodyPr>
          <a:lstStyle/>
          <a:p>
            <a:pPr algn="ctr">
              <a:lnSpc>
                <a:spcPts val="4200"/>
              </a:lnSpc>
            </a:pPr>
            <a:r>
              <a:rPr lang="en-US" sz="3000">
                <a:solidFill>
                  <a:srgbClr val="FF6E00"/>
                </a:solidFill>
                <a:latin typeface="ITC Franklin Gothic"/>
                <a:ea typeface="ITC Franklin Gothic"/>
                <a:cs typeface="ITC Franklin Gothic"/>
                <a:sym typeface="ITC Franklin Gothic"/>
              </a:rPr>
              <a:t>Wa</a:t>
            </a:r>
            <a:r>
              <a:rPr lang="en-US" b="true" sz="3000">
                <a:solidFill>
                  <a:srgbClr val="FF6E00"/>
                </a:solidFill>
                <a:latin typeface="ITC Franklin Gothic"/>
                <a:ea typeface="ITC Franklin Gothic"/>
                <a:cs typeface="ITC Franklin Gothic"/>
                <a:sym typeface="ITC Franklin Gothic"/>
              </a:rPr>
              <a:t>t dragen shorttrackers? </a:t>
            </a:r>
          </a:p>
        </p:txBody>
      </p:sp>
      <p:sp>
        <p:nvSpPr>
          <p:cNvPr name="TextBox 22" id="22"/>
          <p:cNvSpPr txBox="true"/>
          <p:nvPr/>
        </p:nvSpPr>
        <p:spPr>
          <a:xfrm rot="0">
            <a:off x="312907" y="1224345"/>
            <a:ext cx="5879106" cy="2002492"/>
          </a:xfrm>
          <a:prstGeom prst="rect">
            <a:avLst/>
          </a:prstGeom>
        </p:spPr>
        <p:txBody>
          <a:bodyPr anchor="t" rtlCol="false" tIns="0" lIns="0" bIns="0" rIns="0">
            <a:spAutoFit/>
          </a:bodyPr>
          <a:lstStyle/>
          <a:p>
            <a:pPr algn="l">
              <a:lnSpc>
                <a:spcPts val="1960"/>
              </a:lnSpc>
            </a:pPr>
            <a:r>
              <a:rPr lang="en-US" sz="1400">
                <a:solidFill>
                  <a:srgbClr val="FFFFFF"/>
                </a:solidFill>
                <a:latin typeface="ITC Franklin Gothic Std"/>
                <a:ea typeface="ITC Franklin Gothic Std"/>
                <a:cs typeface="ITC Franklin Gothic Std"/>
                <a:sym typeface="ITC Franklin Gothic Std"/>
              </a:rPr>
              <a:t>Vanwege de kleine baan ziet het materiaal van een shorttrackschaatser er anders uit dan bij andere schaatsers.De schaats is iets gebogen en de schoen is iets hoger om beter door de krappe bocht te komen. Om blessures te voorkomen dragen shorttrackers verder handschoenen, knie- en scheenbeschermers, een nekbeschermer en natuurlijk een helm. Hoe</a:t>
            </a:r>
            <a:r>
              <a:rPr lang="en-US" sz="1400">
                <a:solidFill>
                  <a:srgbClr val="FFFFFF"/>
                </a:solidFill>
                <a:latin typeface="ITC Franklin Gothic Std"/>
                <a:ea typeface="ITC Franklin Gothic Std"/>
                <a:cs typeface="ITC Franklin Gothic Std"/>
                <a:sym typeface="ITC Franklin Gothic Std"/>
              </a:rPr>
              <a:t> beter je wordt, hoe belangrijker goede bescherming is. Er bestaan  snijvaste pakken, zodat je niet gesneden kunt worden bij een val. IJzers zijn tenslotte scherp en er wordt vaak gevallen.</a:t>
            </a:r>
          </a:p>
        </p:txBody>
      </p:sp>
      <p:sp>
        <p:nvSpPr>
          <p:cNvPr name="TextBox 23" id="23"/>
          <p:cNvSpPr txBox="true"/>
          <p:nvPr/>
        </p:nvSpPr>
        <p:spPr>
          <a:xfrm rot="0">
            <a:off x="8604511" y="192978"/>
            <a:ext cx="1856640" cy="1326038"/>
          </a:xfrm>
          <a:prstGeom prst="rect">
            <a:avLst/>
          </a:prstGeom>
        </p:spPr>
        <p:txBody>
          <a:bodyPr anchor="t" rtlCol="false" tIns="0" lIns="0" bIns="0" rIns="0">
            <a:spAutoFit/>
          </a:bodyPr>
          <a:lstStyle/>
          <a:p>
            <a:pPr algn="ctr">
              <a:lnSpc>
                <a:spcPts val="1486"/>
              </a:lnSpc>
            </a:pPr>
            <a:r>
              <a:rPr lang="en-US" sz="1062">
                <a:solidFill>
                  <a:srgbClr val="FFFFFF"/>
                </a:solidFill>
                <a:latin typeface="ITC Franklin Gothic Std"/>
                <a:ea typeface="ITC Franklin Gothic Std"/>
                <a:cs typeface="ITC Franklin Gothic Std"/>
                <a:sym typeface="ITC Franklin Gothic Std"/>
              </a:rPr>
              <a:t>Suzanne Schulting veroverde in 2018 als eerste Nederlandse short</a:t>
            </a:r>
            <a:r>
              <a:rPr lang="en-US" sz="1062">
                <a:solidFill>
                  <a:srgbClr val="FFFFFF"/>
                </a:solidFill>
                <a:latin typeface="ITC Franklin Gothic Std"/>
                <a:ea typeface="ITC Franklin Gothic Std"/>
                <a:cs typeface="ITC Franklin Gothic Std"/>
                <a:sym typeface="ITC Franklin Gothic Std"/>
              </a:rPr>
              <a:t>tracker olympisch goud. Dat deed ze op de 1000 meter. in 2026 kwam ze in actie op de langebaan en in het shorttrack.</a:t>
            </a:r>
          </a:p>
        </p:txBody>
      </p:sp>
      <p:sp>
        <p:nvSpPr>
          <p:cNvPr name="TextBox 24" id="24"/>
          <p:cNvSpPr txBox="true"/>
          <p:nvPr/>
        </p:nvSpPr>
        <p:spPr>
          <a:xfrm rot="0">
            <a:off x="7074648" y="3058838"/>
            <a:ext cx="1529863" cy="1138362"/>
          </a:xfrm>
          <a:prstGeom prst="rect">
            <a:avLst/>
          </a:prstGeom>
        </p:spPr>
        <p:txBody>
          <a:bodyPr anchor="t" rtlCol="false" tIns="0" lIns="0" bIns="0" rIns="0">
            <a:spAutoFit/>
          </a:bodyPr>
          <a:lstStyle/>
          <a:p>
            <a:pPr algn="ctr">
              <a:lnSpc>
                <a:spcPts val="1486"/>
              </a:lnSpc>
            </a:pPr>
            <a:r>
              <a:rPr lang="en-US" sz="1062">
                <a:solidFill>
                  <a:srgbClr val="FFFFFF"/>
                </a:solidFill>
                <a:latin typeface="ITC Franklin Gothic Std"/>
                <a:ea typeface="ITC Franklin Gothic Std"/>
                <a:cs typeface="ITC Franklin Gothic Std"/>
                <a:sym typeface="ITC Franklin Gothic Std"/>
              </a:rPr>
              <a:t>Jens van 't Wout behaalde op de Olympische Spelen van 2026 maar liefst 3 gouden medailles en 1 bronzen medaille.</a:t>
            </a:r>
          </a:p>
        </p:txBody>
      </p:sp>
      <p:sp>
        <p:nvSpPr>
          <p:cNvPr name="TextBox 25" id="25"/>
          <p:cNvSpPr txBox="true"/>
          <p:nvPr/>
        </p:nvSpPr>
        <p:spPr>
          <a:xfrm rot="0">
            <a:off x="2742405" y="3503063"/>
            <a:ext cx="2293808" cy="534252"/>
          </a:xfrm>
          <a:prstGeom prst="rect">
            <a:avLst/>
          </a:prstGeom>
        </p:spPr>
        <p:txBody>
          <a:bodyPr anchor="t" rtlCol="false" tIns="0" lIns="0" bIns="0" rIns="0">
            <a:spAutoFit/>
          </a:bodyPr>
          <a:lstStyle/>
          <a:p>
            <a:pPr algn="ctr">
              <a:lnSpc>
                <a:spcPts val="3632"/>
              </a:lnSpc>
            </a:pPr>
            <a:r>
              <a:rPr lang="en-US" sz="2594">
                <a:solidFill>
                  <a:srgbClr val="FFFFFF"/>
                </a:solidFill>
                <a:latin typeface="ITC Franklin Gothic"/>
                <a:ea typeface="ITC Franklin Gothic"/>
                <a:cs typeface="ITC Franklin Gothic"/>
                <a:sym typeface="ITC Franklin Gothic"/>
              </a:rPr>
              <a:t>Wist je dat? </a:t>
            </a:r>
          </a:p>
        </p:txBody>
      </p:sp>
      <p:sp>
        <p:nvSpPr>
          <p:cNvPr name="TextBox 26" id="26"/>
          <p:cNvSpPr txBox="true"/>
          <p:nvPr/>
        </p:nvSpPr>
        <p:spPr>
          <a:xfrm rot="0">
            <a:off x="3356084" y="4458834"/>
            <a:ext cx="3552973" cy="226621"/>
          </a:xfrm>
          <a:prstGeom prst="rect">
            <a:avLst/>
          </a:prstGeom>
        </p:spPr>
        <p:txBody>
          <a:bodyPr anchor="t" rtlCol="false" tIns="0" lIns="0" bIns="0" rIns="0">
            <a:spAutoFit/>
          </a:bodyPr>
          <a:lstStyle/>
          <a:p>
            <a:pPr algn="l">
              <a:lnSpc>
                <a:spcPts val="1679"/>
              </a:lnSpc>
              <a:spcBef>
                <a:spcPct val="0"/>
              </a:spcBef>
            </a:pPr>
            <a:r>
              <a:rPr lang="en-US" sz="1200">
                <a:solidFill>
                  <a:srgbClr val="FFFFFF"/>
                </a:solidFill>
                <a:latin typeface="ITC Franklin Gothic Std"/>
                <a:ea typeface="ITC Franklin Gothic Std"/>
                <a:cs typeface="ITC Franklin Gothic Std"/>
                <a:sym typeface="ITC Franklin Gothic Std"/>
              </a:rPr>
              <a:t>Er in het team meerdere broers en zussen zitten? </a:t>
            </a:r>
          </a:p>
        </p:txBody>
      </p:sp>
      <p:sp>
        <p:nvSpPr>
          <p:cNvPr name="TextBox 27" id="27"/>
          <p:cNvSpPr txBox="true"/>
          <p:nvPr/>
        </p:nvSpPr>
        <p:spPr>
          <a:xfrm rot="0">
            <a:off x="3320536" y="5020967"/>
            <a:ext cx="3552973" cy="436245"/>
          </a:xfrm>
          <a:prstGeom prst="rect">
            <a:avLst/>
          </a:prstGeom>
        </p:spPr>
        <p:txBody>
          <a:bodyPr anchor="t" rtlCol="false" tIns="0" lIns="0" bIns="0" rIns="0">
            <a:spAutoFit/>
          </a:bodyPr>
          <a:lstStyle/>
          <a:p>
            <a:pPr algn="l">
              <a:lnSpc>
                <a:spcPts val="1679"/>
              </a:lnSpc>
              <a:spcBef>
                <a:spcPct val="0"/>
              </a:spcBef>
            </a:pPr>
            <a:r>
              <a:rPr lang="en-US" sz="1200">
                <a:solidFill>
                  <a:srgbClr val="FFFFFF"/>
                </a:solidFill>
                <a:latin typeface="ITC Franklin Gothic Std"/>
                <a:ea typeface="ITC Franklin Gothic Std"/>
                <a:cs typeface="ITC Franklin Gothic Std"/>
                <a:sym typeface="ITC Franklin Gothic Std"/>
              </a:rPr>
              <a:t>Je</a:t>
            </a:r>
            <a:r>
              <a:rPr lang="en-US" sz="1200">
                <a:solidFill>
                  <a:srgbClr val="FFFFFF"/>
                </a:solidFill>
                <a:latin typeface="ITC Franklin Gothic Std"/>
                <a:ea typeface="ITC Franklin Gothic Std"/>
                <a:cs typeface="ITC Franklin Gothic Std"/>
                <a:sym typeface="ITC Franklin Gothic Std"/>
              </a:rPr>
              <a:t> een straf kan krijgen tijdens de wedstrijd als je je tegenstander hindert?</a:t>
            </a:r>
          </a:p>
        </p:txBody>
      </p:sp>
      <p:sp>
        <p:nvSpPr>
          <p:cNvPr name="TextBox 28" id="28"/>
          <p:cNvSpPr txBox="true"/>
          <p:nvPr/>
        </p:nvSpPr>
        <p:spPr>
          <a:xfrm rot="0">
            <a:off x="3320536" y="5720102"/>
            <a:ext cx="3552973" cy="645795"/>
          </a:xfrm>
          <a:prstGeom prst="rect">
            <a:avLst/>
          </a:prstGeom>
        </p:spPr>
        <p:txBody>
          <a:bodyPr anchor="t" rtlCol="false" tIns="0" lIns="0" bIns="0" rIns="0">
            <a:spAutoFit/>
          </a:bodyPr>
          <a:lstStyle/>
          <a:p>
            <a:pPr algn="l">
              <a:lnSpc>
                <a:spcPts val="1679"/>
              </a:lnSpc>
              <a:spcBef>
                <a:spcPct val="0"/>
              </a:spcBef>
            </a:pPr>
            <a:r>
              <a:rPr lang="en-US" sz="1200">
                <a:solidFill>
                  <a:srgbClr val="FFFFFF"/>
                </a:solidFill>
                <a:latin typeface="ITC Franklin Gothic Std"/>
                <a:ea typeface="ITC Franklin Gothic Std"/>
                <a:cs typeface="ITC Franklin Gothic Std"/>
                <a:sym typeface="ITC Franklin Gothic Std"/>
              </a:rPr>
              <a:t>Shorttrack</a:t>
            </a:r>
            <a:r>
              <a:rPr lang="en-US" sz="1200">
                <a:solidFill>
                  <a:srgbClr val="FFFFFF"/>
                </a:solidFill>
                <a:latin typeface="ITC Franklin Gothic Std"/>
                <a:ea typeface="ITC Franklin Gothic Std"/>
                <a:cs typeface="ITC Franklin Gothic Std"/>
                <a:sym typeface="ITC Franklin Gothic Std"/>
              </a:rPr>
              <a:t>ers tijdens de wedstrijden allemaal coole inhaalacties maken en bijna op het ijs liggen als ze de bocht door gaan? </a:t>
            </a:r>
          </a:p>
        </p:txBody>
      </p:sp>
      <p:sp>
        <p:nvSpPr>
          <p:cNvPr name="TextBox 29" id="29"/>
          <p:cNvSpPr txBox="true"/>
          <p:nvPr/>
        </p:nvSpPr>
        <p:spPr>
          <a:xfrm rot="0">
            <a:off x="3320536" y="6650330"/>
            <a:ext cx="3552973" cy="436096"/>
          </a:xfrm>
          <a:prstGeom prst="rect">
            <a:avLst/>
          </a:prstGeom>
        </p:spPr>
        <p:txBody>
          <a:bodyPr anchor="t" rtlCol="false" tIns="0" lIns="0" bIns="0" rIns="0">
            <a:spAutoFit/>
          </a:bodyPr>
          <a:lstStyle/>
          <a:p>
            <a:pPr algn="l">
              <a:lnSpc>
                <a:spcPts val="1679"/>
              </a:lnSpc>
              <a:spcBef>
                <a:spcPct val="0"/>
              </a:spcBef>
            </a:pPr>
            <a:r>
              <a:rPr lang="en-US" sz="1200">
                <a:solidFill>
                  <a:srgbClr val="FFFFFF"/>
                </a:solidFill>
                <a:latin typeface="ITC Franklin Gothic Std"/>
                <a:ea typeface="ITC Franklin Gothic Std"/>
                <a:cs typeface="ITC Franklin Gothic Std"/>
                <a:sym typeface="ITC Franklin Gothic Std"/>
              </a:rPr>
              <a:t>Jens en Melle van 't Wout beide een medaille pakten op de 500m tijdens de Olympische Spelen van 2026</a:t>
            </a:r>
          </a:p>
        </p:txBody>
      </p:sp>
      <p:sp>
        <p:nvSpPr>
          <p:cNvPr name="TextBox 30" id="30"/>
          <p:cNvSpPr txBox="true"/>
          <p:nvPr/>
        </p:nvSpPr>
        <p:spPr>
          <a:xfrm rot="0">
            <a:off x="6909057" y="5179235"/>
            <a:ext cx="1529863" cy="498803"/>
          </a:xfrm>
          <a:prstGeom prst="rect">
            <a:avLst/>
          </a:prstGeom>
        </p:spPr>
        <p:txBody>
          <a:bodyPr anchor="t" rtlCol="false" tIns="0" lIns="0" bIns="0" rIns="0">
            <a:spAutoFit/>
          </a:bodyPr>
          <a:lstStyle/>
          <a:p>
            <a:pPr algn="ctr">
              <a:lnSpc>
                <a:spcPts val="1906"/>
              </a:lnSpc>
            </a:pPr>
            <a:r>
              <a:rPr lang="en-US" sz="1362">
                <a:solidFill>
                  <a:srgbClr val="FFFFFF"/>
                </a:solidFill>
                <a:latin typeface="ITC Franklin Gothic Std"/>
                <a:ea typeface="ITC Franklin Gothic Std"/>
                <a:cs typeface="ITC Franklin Gothic Std"/>
                <a:sym typeface="ITC Franklin Gothic Std"/>
              </a:rPr>
              <a:t>Melle en Jens</a:t>
            </a:r>
          </a:p>
          <a:p>
            <a:pPr algn="ctr">
              <a:lnSpc>
                <a:spcPts val="1906"/>
              </a:lnSpc>
            </a:pPr>
            <a:r>
              <a:rPr lang="en-US" sz="1362">
                <a:solidFill>
                  <a:srgbClr val="FFFFFF"/>
                </a:solidFill>
                <a:latin typeface="ITC Franklin Gothic Std"/>
                <a:ea typeface="ITC Franklin Gothic Std"/>
                <a:cs typeface="ITC Franklin Gothic Std"/>
                <a:sym typeface="ITC Franklin Gothic Std"/>
              </a:rPr>
              <a:t> van 't Wout </a:t>
            </a:r>
          </a:p>
        </p:txBody>
      </p:sp>
      <p:sp>
        <p:nvSpPr>
          <p:cNvPr name="TextBox 31" id="31"/>
          <p:cNvSpPr txBox="true"/>
          <p:nvPr/>
        </p:nvSpPr>
        <p:spPr>
          <a:xfrm rot="0">
            <a:off x="7006858" y="6119888"/>
            <a:ext cx="1395279" cy="727907"/>
          </a:xfrm>
          <a:prstGeom prst="rect">
            <a:avLst/>
          </a:prstGeom>
        </p:spPr>
        <p:txBody>
          <a:bodyPr anchor="t" rtlCol="false" tIns="0" lIns="0" bIns="0" rIns="0">
            <a:spAutoFit/>
          </a:bodyPr>
          <a:lstStyle/>
          <a:p>
            <a:pPr algn="ctr">
              <a:lnSpc>
                <a:spcPts val="1879"/>
              </a:lnSpc>
            </a:pPr>
            <a:r>
              <a:rPr lang="en-US" sz="1342">
                <a:solidFill>
                  <a:srgbClr val="FFFFFF"/>
                </a:solidFill>
                <a:latin typeface="ITC Franklin Gothic Std"/>
                <a:ea typeface="ITC Franklin Gothic Std"/>
                <a:cs typeface="ITC Franklin Gothic Std"/>
                <a:sym typeface="ITC Franklin Gothic Std"/>
              </a:rPr>
              <a:t>Xandra en </a:t>
            </a:r>
          </a:p>
          <a:p>
            <a:pPr algn="ctr">
              <a:lnSpc>
                <a:spcPts val="1879"/>
              </a:lnSpc>
            </a:pPr>
            <a:r>
              <a:rPr lang="en-US" sz="1342">
                <a:solidFill>
                  <a:srgbClr val="FFFFFF"/>
                </a:solidFill>
                <a:latin typeface="ITC Franklin Gothic Std"/>
                <a:ea typeface="ITC Franklin Gothic Std"/>
                <a:cs typeface="ITC Franklin Gothic Std"/>
                <a:sym typeface="ITC Franklin Gothic Std"/>
              </a:rPr>
              <a:t>Michelle </a:t>
            </a:r>
          </a:p>
          <a:p>
            <a:pPr algn="ctr">
              <a:lnSpc>
                <a:spcPts val="1879"/>
              </a:lnSpc>
            </a:pPr>
            <a:r>
              <a:rPr lang="en-US" sz="1342">
                <a:solidFill>
                  <a:srgbClr val="FFFFFF"/>
                </a:solidFill>
                <a:latin typeface="ITC Franklin Gothic Std"/>
                <a:ea typeface="ITC Franklin Gothic Std"/>
                <a:cs typeface="ITC Franklin Gothic Std"/>
                <a:sym typeface="ITC Franklin Gothic Std"/>
              </a:rPr>
              <a:t>Velzeboer </a:t>
            </a:r>
          </a:p>
        </p:txBody>
      </p:sp>
      <p:sp>
        <p:nvSpPr>
          <p:cNvPr name="Freeform 32" id="32"/>
          <p:cNvSpPr/>
          <p:nvPr/>
        </p:nvSpPr>
        <p:spPr>
          <a:xfrm flipH="true" flipV="true" rot="-7262936">
            <a:off x="6576748" y="4667521"/>
            <a:ext cx="664618" cy="510648"/>
          </a:xfrm>
          <a:custGeom>
            <a:avLst/>
            <a:gdLst/>
            <a:ahLst/>
            <a:cxnLst/>
            <a:rect r="r" b="b" t="t" l="l"/>
            <a:pathLst>
              <a:path h="510648" w="664618">
                <a:moveTo>
                  <a:pt x="664618" y="510649"/>
                </a:moveTo>
                <a:lnTo>
                  <a:pt x="0" y="510649"/>
                </a:lnTo>
                <a:lnTo>
                  <a:pt x="0" y="0"/>
                </a:lnTo>
                <a:lnTo>
                  <a:pt x="664618" y="0"/>
                </a:lnTo>
                <a:lnTo>
                  <a:pt x="664618" y="510649"/>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EAF6FE"/>
        </a:solidFill>
      </p:bgPr>
    </p:bg>
    <p:spTree>
      <p:nvGrpSpPr>
        <p:cNvPr id="1" name=""/>
        <p:cNvGrpSpPr/>
        <p:nvPr/>
      </p:nvGrpSpPr>
      <p:grpSpPr>
        <a:xfrm>
          <a:off x="0" y="0"/>
          <a:ext cx="0" cy="0"/>
          <a:chOff x="0" y="0"/>
          <a:chExt cx="0" cy="0"/>
        </a:xfrm>
      </p:grpSpPr>
      <p:sp>
        <p:nvSpPr>
          <p:cNvPr name="Freeform 2" id="2"/>
          <p:cNvSpPr/>
          <p:nvPr/>
        </p:nvSpPr>
        <p:spPr>
          <a:xfrm flipH="false" flipV="false" rot="0">
            <a:off x="-13997" y="-103603"/>
            <a:ext cx="11672593" cy="7781729"/>
          </a:xfrm>
          <a:custGeom>
            <a:avLst/>
            <a:gdLst/>
            <a:ahLst/>
            <a:cxnLst/>
            <a:rect r="r" b="b" t="t" l="l"/>
            <a:pathLst>
              <a:path h="7781729" w="11672593">
                <a:moveTo>
                  <a:pt x="0" y="0"/>
                </a:moveTo>
                <a:lnTo>
                  <a:pt x="11672593" y="0"/>
                </a:lnTo>
                <a:lnTo>
                  <a:pt x="11672593" y="7781728"/>
                </a:lnTo>
                <a:lnTo>
                  <a:pt x="0" y="7781728"/>
                </a:lnTo>
                <a:lnTo>
                  <a:pt x="0" y="0"/>
                </a:lnTo>
                <a:close/>
              </a:path>
            </a:pathLst>
          </a:custGeom>
          <a:blipFill>
            <a:blip r:embed="rId2"/>
            <a:stretch>
              <a:fillRect l="0" t="0" r="0" b="0"/>
            </a:stretch>
          </a:blipFill>
        </p:spPr>
      </p:sp>
      <p:grpSp>
        <p:nvGrpSpPr>
          <p:cNvPr name="Group 3" id="3"/>
          <p:cNvGrpSpPr/>
          <p:nvPr/>
        </p:nvGrpSpPr>
        <p:grpSpPr>
          <a:xfrm rot="0">
            <a:off x="0" y="0"/>
            <a:ext cx="10757281" cy="7978945"/>
            <a:chOff x="0" y="0"/>
            <a:chExt cx="3855167" cy="2859474"/>
          </a:xfrm>
        </p:grpSpPr>
        <p:sp>
          <p:nvSpPr>
            <p:cNvPr name="Freeform 4" id="4"/>
            <p:cNvSpPr/>
            <p:nvPr/>
          </p:nvSpPr>
          <p:spPr>
            <a:xfrm flipH="false" flipV="false" rot="0">
              <a:off x="0" y="0"/>
              <a:ext cx="3855167" cy="2859474"/>
            </a:xfrm>
            <a:custGeom>
              <a:avLst/>
              <a:gdLst/>
              <a:ahLst/>
              <a:cxnLst/>
              <a:rect r="r" b="b" t="t" l="l"/>
              <a:pathLst>
                <a:path h="2859474" w="3855167">
                  <a:moveTo>
                    <a:pt x="0" y="0"/>
                  </a:moveTo>
                  <a:lnTo>
                    <a:pt x="3855167" y="0"/>
                  </a:lnTo>
                  <a:lnTo>
                    <a:pt x="3855167" y="2859474"/>
                  </a:lnTo>
                  <a:lnTo>
                    <a:pt x="0" y="2859474"/>
                  </a:lnTo>
                  <a:close/>
                </a:path>
              </a:pathLst>
            </a:custGeom>
            <a:solidFill>
              <a:srgbClr val="0039A6">
                <a:alpha val="75686"/>
              </a:srgbClr>
            </a:solidFill>
          </p:spPr>
        </p:sp>
        <p:sp>
          <p:nvSpPr>
            <p:cNvPr name="TextBox 5" id="5"/>
            <p:cNvSpPr txBox="true"/>
            <p:nvPr/>
          </p:nvSpPr>
          <p:spPr>
            <a:xfrm>
              <a:off x="0" y="-47625"/>
              <a:ext cx="3855167" cy="2907099"/>
            </a:xfrm>
            <a:prstGeom prst="rect">
              <a:avLst/>
            </a:prstGeom>
          </p:spPr>
          <p:txBody>
            <a:bodyPr anchor="ctr" rtlCol="false" tIns="50800" lIns="50800" bIns="50800" rIns="50800"/>
            <a:lstStyle/>
            <a:p>
              <a:pPr algn="ctr">
                <a:lnSpc>
                  <a:spcPts val="1535"/>
                </a:lnSpc>
              </a:pPr>
            </a:p>
          </p:txBody>
        </p:sp>
      </p:grpSp>
      <p:sp>
        <p:nvSpPr>
          <p:cNvPr name="Freeform 6" id="6"/>
          <p:cNvSpPr/>
          <p:nvPr/>
        </p:nvSpPr>
        <p:spPr>
          <a:xfrm flipH="false" flipV="false" rot="0">
            <a:off x="6874655" y="346269"/>
            <a:ext cx="3551904" cy="2046834"/>
          </a:xfrm>
          <a:custGeom>
            <a:avLst/>
            <a:gdLst/>
            <a:ahLst/>
            <a:cxnLst/>
            <a:rect r="r" b="b" t="t" l="l"/>
            <a:pathLst>
              <a:path h="2046834" w="3551904">
                <a:moveTo>
                  <a:pt x="0" y="0"/>
                </a:moveTo>
                <a:lnTo>
                  <a:pt x="3551904" y="0"/>
                </a:lnTo>
                <a:lnTo>
                  <a:pt x="3551904" y="2046835"/>
                </a:lnTo>
                <a:lnTo>
                  <a:pt x="0" y="2046835"/>
                </a:lnTo>
                <a:lnTo>
                  <a:pt x="0" y="0"/>
                </a:lnTo>
                <a:close/>
              </a:path>
            </a:pathLst>
          </a:custGeom>
          <a:blipFill>
            <a:blip r:embed="rId3"/>
            <a:stretch>
              <a:fillRect l="-7405" t="-26783" r="-9491" b="0"/>
            </a:stretch>
          </a:blipFill>
        </p:spPr>
      </p:sp>
      <p:sp>
        <p:nvSpPr>
          <p:cNvPr name="Freeform 7" id="7"/>
          <p:cNvSpPr/>
          <p:nvPr/>
        </p:nvSpPr>
        <p:spPr>
          <a:xfrm flipH="false" flipV="false" rot="0">
            <a:off x="-3945901" y="346269"/>
            <a:ext cx="10692000" cy="711796"/>
          </a:xfrm>
          <a:custGeom>
            <a:avLst/>
            <a:gdLst/>
            <a:ahLst/>
            <a:cxnLst/>
            <a:rect r="r" b="b" t="t" l="l"/>
            <a:pathLst>
              <a:path h="711796" w="10692000">
                <a:moveTo>
                  <a:pt x="0" y="0"/>
                </a:moveTo>
                <a:lnTo>
                  <a:pt x="10692000" y="0"/>
                </a:lnTo>
                <a:lnTo>
                  <a:pt x="10692000" y="711797"/>
                </a:lnTo>
                <a:lnTo>
                  <a:pt x="0" y="711797"/>
                </a:lnTo>
                <a:lnTo>
                  <a:pt x="0" y="0"/>
                </a:lnTo>
                <a:close/>
              </a:path>
            </a:pathLst>
          </a:custGeom>
          <a:blipFill>
            <a:blip r:embed="rId4"/>
            <a:stretch>
              <a:fillRect l="0" t="-490756" r="0" b="-166295"/>
            </a:stretch>
          </a:blipFill>
        </p:spPr>
      </p:sp>
      <p:grpSp>
        <p:nvGrpSpPr>
          <p:cNvPr name="Group 8" id="8"/>
          <p:cNvGrpSpPr/>
          <p:nvPr/>
        </p:nvGrpSpPr>
        <p:grpSpPr>
          <a:xfrm rot="0">
            <a:off x="-61536" y="1253934"/>
            <a:ext cx="6689336" cy="912625"/>
            <a:chOff x="0" y="0"/>
            <a:chExt cx="2397307" cy="327064"/>
          </a:xfrm>
        </p:grpSpPr>
        <p:sp>
          <p:nvSpPr>
            <p:cNvPr name="Freeform 9" id="9"/>
            <p:cNvSpPr/>
            <p:nvPr/>
          </p:nvSpPr>
          <p:spPr>
            <a:xfrm flipH="false" flipV="false" rot="0">
              <a:off x="0" y="0"/>
              <a:ext cx="2397307" cy="327064"/>
            </a:xfrm>
            <a:custGeom>
              <a:avLst/>
              <a:gdLst/>
              <a:ahLst/>
              <a:cxnLst/>
              <a:rect r="r" b="b" t="t" l="l"/>
              <a:pathLst>
                <a:path h="327064" w="2397307">
                  <a:moveTo>
                    <a:pt x="0" y="0"/>
                  </a:moveTo>
                  <a:lnTo>
                    <a:pt x="2397307" y="0"/>
                  </a:lnTo>
                  <a:lnTo>
                    <a:pt x="2397307" y="327064"/>
                  </a:lnTo>
                  <a:lnTo>
                    <a:pt x="0" y="327064"/>
                  </a:lnTo>
                  <a:close/>
                </a:path>
              </a:pathLst>
            </a:custGeom>
            <a:solidFill>
              <a:srgbClr val="FF6E00"/>
            </a:solidFill>
          </p:spPr>
        </p:sp>
        <p:sp>
          <p:nvSpPr>
            <p:cNvPr name="TextBox 10" id="10"/>
            <p:cNvSpPr txBox="true"/>
            <p:nvPr/>
          </p:nvSpPr>
          <p:spPr>
            <a:xfrm>
              <a:off x="0" y="-28575"/>
              <a:ext cx="2397307" cy="355639"/>
            </a:xfrm>
            <a:prstGeom prst="rect">
              <a:avLst/>
            </a:prstGeom>
          </p:spPr>
          <p:txBody>
            <a:bodyPr anchor="ctr" rtlCol="false" tIns="50800" lIns="50800" bIns="50800" rIns="50800"/>
            <a:lstStyle/>
            <a:p>
              <a:pPr algn="ctr">
                <a:lnSpc>
                  <a:spcPts val="1960"/>
                </a:lnSpc>
                <a:spcBef>
                  <a:spcPct val="0"/>
                </a:spcBef>
              </a:pPr>
            </a:p>
          </p:txBody>
        </p:sp>
      </p:grpSp>
      <p:sp>
        <p:nvSpPr>
          <p:cNvPr name="Freeform 11" id="11"/>
          <p:cNvSpPr/>
          <p:nvPr/>
        </p:nvSpPr>
        <p:spPr>
          <a:xfrm flipH="false" flipV="false" rot="668532">
            <a:off x="6270744" y="4799487"/>
            <a:ext cx="2049454" cy="1499517"/>
          </a:xfrm>
          <a:custGeom>
            <a:avLst/>
            <a:gdLst/>
            <a:ahLst/>
            <a:cxnLst/>
            <a:rect r="r" b="b" t="t" l="l"/>
            <a:pathLst>
              <a:path h="1499517" w="2049454">
                <a:moveTo>
                  <a:pt x="0" y="0"/>
                </a:moveTo>
                <a:lnTo>
                  <a:pt x="2049454" y="0"/>
                </a:lnTo>
                <a:lnTo>
                  <a:pt x="2049454" y="1499517"/>
                </a:lnTo>
                <a:lnTo>
                  <a:pt x="0" y="1499517"/>
                </a:lnTo>
                <a:lnTo>
                  <a:pt x="0" y="0"/>
                </a:lnTo>
                <a:close/>
              </a:path>
            </a:pathLst>
          </a:custGeom>
          <a:blipFill>
            <a:blip r:embed="rId5"/>
            <a:stretch>
              <a:fillRect l="0" t="-6160" r="0" b="-6160"/>
            </a:stretch>
          </a:blipFill>
        </p:spPr>
      </p:sp>
      <p:sp>
        <p:nvSpPr>
          <p:cNvPr name="Freeform 12" id="12"/>
          <p:cNvSpPr/>
          <p:nvPr/>
        </p:nvSpPr>
        <p:spPr>
          <a:xfrm flipH="false" flipV="false" rot="-427659">
            <a:off x="8085659" y="5496594"/>
            <a:ext cx="2049454" cy="1499517"/>
          </a:xfrm>
          <a:custGeom>
            <a:avLst/>
            <a:gdLst/>
            <a:ahLst/>
            <a:cxnLst/>
            <a:rect r="r" b="b" t="t" l="l"/>
            <a:pathLst>
              <a:path h="1499517" w="2049454">
                <a:moveTo>
                  <a:pt x="0" y="0"/>
                </a:moveTo>
                <a:lnTo>
                  <a:pt x="2049453" y="0"/>
                </a:lnTo>
                <a:lnTo>
                  <a:pt x="2049453" y="1499517"/>
                </a:lnTo>
                <a:lnTo>
                  <a:pt x="0" y="1499517"/>
                </a:lnTo>
                <a:lnTo>
                  <a:pt x="0" y="0"/>
                </a:lnTo>
                <a:close/>
              </a:path>
            </a:pathLst>
          </a:custGeom>
          <a:blipFill>
            <a:blip r:embed="rId6"/>
            <a:stretch>
              <a:fillRect l="0" t="0" r="-3112" b="0"/>
            </a:stretch>
          </a:blipFill>
        </p:spPr>
      </p:sp>
      <p:grpSp>
        <p:nvGrpSpPr>
          <p:cNvPr name="Group 13" id="13"/>
          <p:cNvGrpSpPr/>
          <p:nvPr/>
        </p:nvGrpSpPr>
        <p:grpSpPr>
          <a:xfrm rot="0">
            <a:off x="289873" y="4615596"/>
            <a:ext cx="4332243" cy="2552446"/>
            <a:chOff x="0" y="0"/>
            <a:chExt cx="634076" cy="373581"/>
          </a:xfrm>
        </p:grpSpPr>
        <p:sp>
          <p:nvSpPr>
            <p:cNvPr name="Freeform 14" id="14"/>
            <p:cNvSpPr/>
            <p:nvPr/>
          </p:nvSpPr>
          <p:spPr>
            <a:xfrm flipH="false" flipV="false" rot="0">
              <a:off x="0" y="0"/>
              <a:ext cx="634076" cy="373581"/>
            </a:xfrm>
            <a:custGeom>
              <a:avLst/>
              <a:gdLst/>
              <a:ahLst/>
              <a:cxnLst/>
              <a:rect r="r" b="b" t="t" l="l"/>
              <a:pathLst>
                <a:path h="373581" w="634076">
                  <a:moveTo>
                    <a:pt x="26526" y="0"/>
                  </a:moveTo>
                  <a:lnTo>
                    <a:pt x="607550" y="0"/>
                  </a:lnTo>
                  <a:cubicBezTo>
                    <a:pt x="622200" y="0"/>
                    <a:pt x="634076" y="11876"/>
                    <a:pt x="634076" y="26526"/>
                  </a:cubicBezTo>
                  <a:lnTo>
                    <a:pt x="634076" y="347055"/>
                  </a:lnTo>
                  <a:cubicBezTo>
                    <a:pt x="634076" y="354090"/>
                    <a:pt x="631281" y="360837"/>
                    <a:pt x="626307" y="365812"/>
                  </a:cubicBezTo>
                  <a:cubicBezTo>
                    <a:pt x="621332" y="370787"/>
                    <a:pt x="614585" y="373581"/>
                    <a:pt x="607550" y="373581"/>
                  </a:cubicBezTo>
                  <a:lnTo>
                    <a:pt x="26526" y="373581"/>
                  </a:lnTo>
                  <a:cubicBezTo>
                    <a:pt x="19491" y="373581"/>
                    <a:pt x="12744" y="370787"/>
                    <a:pt x="7769" y="365812"/>
                  </a:cubicBezTo>
                  <a:cubicBezTo>
                    <a:pt x="2795" y="360837"/>
                    <a:pt x="0" y="354090"/>
                    <a:pt x="0" y="347055"/>
                  </a:cubicBezTo>
                  <a:lnTo>
                    <a:pt x="0" y="26526"/>
                  </a:lnTo>
                  <a:cubicBezTo>
                    <a:pt x="0" y="19491"/>
                    <a:pt x="2795" y="12744"/>
                    <a:pt x="7769" y="7769"/>
                  </a:cubicBezTo>
                  <a:cubicBezTo>
                    <a:pt x="12744" y="2795"/>
                    <a:pt x="19491" y="0"/>
                    <a:pt x="26526" y="0"/>
                  </a:cubicBezTo>
                  <a:close/>
                </a:path>
              </a:pathLst>
            </a:custGeom>
            <a:solidFill>
              <a:srgbClr val="FF6E00"/>
            </a:solidFill>
          </p:spPr>
        </p:sp>
        <p:sp>
          <p:nvSpPr>
            <p:cNvPr name="TextBox 15" id="15"/>
            <p:cNvSpPr txBox="true"/>
            <p:nvPr/>
          </p:nvSpPr>
          <p:spPr>
            <a:xfrm>
              <a:off x="0" y="-57150"/>
              <a:ext cx="634076" cy="430731"/>
            </a:xfrm>
            <a:prstGeom prst="rect">
              <a:avLst/>
            </a:prstGeom>
          </p:spPr>
          <p:txBody>
            <a:bodyPr anchor="ctr" rtlCol="false" tIns="50800" lIns="50800" bIns="50800" rIns="50800"/>
            <a:lstStyle/>
            <a:p>
              <a:pPr algn="ctr">
                <a:lnSpc>
                  <a:spcPts val="1960"/>
                </a:lnSpc>
              </a:pPr>
            </a:p>
          </p:txBody>
        </p:sp>
      </p:grpSp>
      <p:sp>
        <p:nvSpPr>
          <p:cNvPr name="Freeform 16" id="16"/>
          <p:cNvSpPr/>
          <p:nvPr/>
        </p:nvSpPr>
        <p:spPr>
          <a:xfrm flipH="true" flipV="false" rot="0">
            <a:off x="505679" y="4794521"/>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7" id="17"/>
          <p:cNvSpPr/>
          <p:nvPr/>
        </p:nvSpPr>
        <p:spPr>
          <a:xfrm flipH="true" flipV="false" rot="0">
            <a:off x="483597" y="5646168"/>
            <a:ext cx="250321" cy="212090"/>
          </a:xfrm>
          <a:custGeom>
            <a:avLst/>
            <a:gdLst/>
            <a:ahLst/>
            <a:cxnLst/>
            <a:rect r="r" b="b" t="t" l="l"/>
            <a:pathLst>
              <a:path h="212090" w="250321">
                <a:moveTo>
                  <a:pt x="250320" y="0"/>
                </a:moveTo>
                <a:lnTo>
                  <a:pt x="0" y="0"/>
                </a:lnTo>
                <a:lnTo>
                  <a:pt x="0" y="212090"/>
                </a:lnTo>
                <a:lnTo>
                  <a:pt x="250320" y="212090"/>
                </a:lnTo>
                <a:lnTo>
                  <a:pt x="25032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8" id="18"/>
          <p:cNvSpPr/>
          <p:nvPr/>
        </p:nvSpPr>
        <p:spPr>
          <a:xfrm flipH="true" flipV="false" rot="0">
            <a:off x="483597" y="6333896"/>
            <a:ext cx="250321" cy="212090"/>
          </a:xfrm>
          <a:custGeom>
            <a:avLst/>
            <a:gdLst/>
            <a:ahLst/>
            <a:cxnLst/>
            <a:rect r="r" b="b" t="t" l="l"/>
            <a:pathLst>
              <a:path h="212090" w="250321">
                <a:moveTo>
                  <a:pt x="250320" y="0"/>
                </a:moveTo>
                <a:lnTo>
                  <a:pt x="0" y="0"/>
                </a:lnTo>
                <a:lnTo>
                  <a:pt x="0" y="212090"/>
                </a:lnTo>
                <a:lnTo>
                  <a:pt x="250320" y="212090"/>
                </a:lnTo>
                <a:lnTo>
                  <a:pt x="25032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false" flipV="false" rot="0">
            <a:off x="6874655" y="2433259"/>
            <a:ext cx="3551904" cy="1898911"/>
          </a:xfrm>
          <a:custGeom>
            <a:avLst/>
            <a:gdLst/>
            <a:ahLst/>
            <a:cxnLst/>
            <a:rect r="r" b="b" t="t" l="l"/>
            <a:pathLst>
              <a:path h="1898911" w="3551904">
                <a:moveTo>
                  <a:pt x="0" y="0"/>
                </a:moveTo>
                <a:lnTo>
                  <a:pt x="3551904" y="0"/>
                </a:lnTo>
                <a:lnTo>
                  <a:pt x="3551904" y="1898911"/>
                </a:lnTo>
                <a:lnTo>
                  <a:pt x="0" y="1898911"/>
                </a:lnTo>
                <a:lnTo>
                  <a:pt x="0" y="0"/>
                </a:lnTo>
                <a:close/>
              </a:path>
            </a:pathLst>
          </a:custGeom>
          <a:blipFill>
            <a:blip r:embed="rId9"/>
            <a:stretch>
              <a:fillRect l="0" t="0" r="0" b="-17919"/>
            </a:stretch>
          </a:blipFill>
        </p:spPr>
      </p:sp>
      <p:sp>
        <p:nvSpPr>
          <p:cNvPr name="TextBox 20" id="20"/>
          <p:cNvSpPr txBox="true"/>
          <p:nvPr/>
        </p:nvSpPr>
        <p:spPr>
          <a:xfrm rot="0">
            <a:off x="261955" y="1243410"/>
            <a:ext cx="6484144" cy="847947"/>
          </a:xfrm>
          <a:prstGeom prst="rect">
            <a:avLst/>
          </a:prstGeom>
        </p:spPr>
        <p:txBody>
          <a:bodyPr anchor="t" rtlCol="false" tIns="0" lIns="0" bIns="0" rIns="0">
            <a:spAutoFit/>
          </a:bodyPr>
          <a:lstStyle/>
          <a:p>
            <a:pPr algn="l">
              <a:lnSpc>
                <a:spcPts val="2100"/>
              </a:lnSpc>
              <a:spcBef>
                <a:spcPct val="0"/>
              </a:spcBef>
            </a:pPr>
            <a:r>
              <a:rPr lang="en-US" sz="1500">
                <a:solidFill>
                  <a:srgbClr val="FFFFFF"/>
                </a:solidFill>
                <a:latin typeface="ITC Franklin Gothic"/>
                <a:ea typeface="ITC Franklin Gothic"/>
                <a:cs typeface="ITC Franklin Gothic"/>
                <a:sym typeface="ITC Franklin Gothic"/>
              </a:rPr>
              <a:t>Bij het marathonschaatsen gaan alle deelnemers tegelijkertijd van start</a:t>
            </a:r>
          </a:p>
          <a:p>
            <a:pPr algn="l">
              <a:lnSpc>
                <a:spcPts val="2100"/>
              </a:lnSpc>
              <a:spcBef>
                <a:spcPct val="0"/>
              </a:spcBef>
            </a:pPr>
            <a:r>
              <a:rPr lang="en-US" sz="1500">
                <a:solidFill>
                  <a:srgbClr val="FFFFFF"/>
                </a:solidFill>
                <a:latin typeface="ITC Franklin Gothic"/>
                <a:ea typeface="ITC Franklin Gothic"/>
                <a:cs typeface="ITC Franklin Gothic"/>
                <a:sym typeface="ITC Franklin Gothic"/>
              </a:rPr>
              <a:t> en wint de schaatser die na afstanden van 40 tot soms wel </a:t>
            </a:r>
          </a:p>
          <a:p>
            <a:pPr algn="l">
              <a:lnSpc>
                <a:spcPts val="2100"/>
              </a:lnSpc>
              <a:spcBef>
                <a:spcPct val="0"/>
              </a:spcBef>
            </a:pPr>
            <a:r>
              <a:rPr lang="en-US" sz="1500">
                <a:solidFill>
                  <a:srgbClr val="FFFFFF"/>
                </a:solidFill>
                <a:latin typeface="ITC Franklin Gothic"/>
                <a:ea typeface="ITC Franklin Gothic"/>
                <a:cs typeface="ITC Franklin Gothic"/>
                <a:sym typeface="ITC Franklin Gothic"/>
              </a:rPr>
              <a:t>200 kilometer als eerste over de streep komt.</a:t>
            </a:r>
          </a:p>
        </p:txBody>
      </p:sp>
      <p:sp>
        <p:nvSpPr>
          <p:cNvPr name="TextBox 21" id="21"/>
          <p:cNvSpPr txBox="true"/>
          <p:nvPr/>
        </p:nvSpPr>
        <p:spPr>
          <a:xfrm rot="0">
            <a:off x="292345" y="253067"/>
            <a:ext cx="5344344" cy="796290"/>
          </a:xfrm>
          <a:prstGeom prst="rect">
            <a:avLst/>
          </a:prstGeom>
        </p:spPr>
        <p:txBody>
          <a:bodyPr anchor="t" rtlCol="false" tIns="0" lIns="0" bIns="0" rIns="0">
            <a:spAutoFit/>
          </a:bodyPr>
          <a:lstStyle/>
          <a:p>
            <a:pPr algn="ctr">
              <a:lnSpc>
                <a:spcPts val="5460"/>
              </a:lnSpc>
            </a:pPr>
            <a:r>
              <a:rPr lang="en-US" sz="3900">
                <a:solidFill>
                  <a:srgbClr val="FF6E00"/>
                </a:solidFill>
                <a:latin typeface="ITC Franklin Gothic"/>
                <a:ea typeface="ITC Franklin Gothic"/>
                <a:cs typeface="ITC Franklin Gothic"/>
                <a:sym typeface="ITC Franklin Gothic"/>
              </a:rPr>
              <a:t>MARATHONSCHAATSEN</a:t>
            </a:r>
          </a:p>
        </p:txBody>
      </p:sp>
      <p:sp>
        <p:nvSpPr>
          <p:cNvPr name="TextBox 22" id="22"/>
          <p:cNvSpPr txBox="true"/>
          <p:nvPr/>
        </p:nvSpPr>
        <p:spPr>
          <a:xfrm rot="0">
            <a:off x="289873" y="2385634"/>
            <a:ext cx="5990099" cy="1483474"/>
          </a:xfrm>
          <a:prstGeom prst="rect">
            <a:avLst/>
          </a:prstGeom>
        </p:spPr>
        <p:txBody>
          <a:bodyPr anchor="t" rtlCol="false" tIns="0" lIns="0" bIns="0" rIns="0">
            <a:spAutoFit/>
          </a:bodyPr>
          <a:lstStyle/>
          <a:p>
            <a:pPr algn="l">
              <a:lnSpc>
                <a:spcPts val="1679"/>
              </a:lnSpc>
              <a:spcBef>
                <a:spcPct val="0"/>
              </a:spcBef>
            </a:pPr>
            <a:r>
              <a:rPr lang="en-US" sz="1200">
                <a:solidFill>
                  <a:srgbClr val="EAF6FE"/>
                </a:solidFill>
                <a:latin typeface="ITC Franklin Gothic Std"/>
                <a:ea typeface="ITC Franklin Gothic Std"/>
                <a:cs typeface="ITC Franklin Gothic Std"/>
                <a:sym typeface="ITC Franklin Gothic Std"/>
              </a:rPr>
              <a:t>Soms is er aan het einde van zo’n wedstrijd nog steeds een grote groep schaatsers over (dat noem je een peloton), die uiteindelijk sprint om de winst. Het gebeurt ook vaak dat er eerder in de wedstrijd door een aantal rijders wordt aangevallen en er maar één of een paar schaatsers nog om de winst kunnen rijden. </a:t>
            </a:r>
          </a:p>
          <a:p>
            <a:pPr algn="l">
              <a:lnSpc>
                <a:spcPts val="1679"/>
              </a:lnSpc>
              <a:spcBef>
                <a:spcPct val="0"/>
              </a:spcBef>
            </a:pPr>
            <a:r>
              <a:rPr lang="en-US" sz="1200">
                <a:solidFill>
                  <a:srgbClr val="EAF6FE"/>
                </a:solidFill>
                <a:latin typeface="ITC Franklin Gothic Std"/>
                <a:ea typeface="ITC Franklin Gothic Std"/>
                <a:cs typeface="ITC Franklin Gothic Std"/>
                <a:sym typeface="ITC Franklin Gothic Std"/>
              </a:rPr>
              <a:t>Het is dus een hele tactische sport, waarvoor je veel conditie nodig hebt. Omdat het niet koud genoeg is om hier op natuurijs te schaatsen, rijden de marathonschaatsers nu op Nederlandse kunstijsbanen en op natuurijs in het buitenland.</a:t>
            </a:r>
          </a:p>
        </p:txBody>
      </p:sp>
      <p:sp>
        <p:nvSpPr>
          <p:cNvPr name="TextBox 23" id="23"/>
          <p:cNvSpPr txBox="true"/>
          <p:nvPr/>
        </p:nvSpPr>
        <p:spPr>
          <a:xfrm rot="0">
            <a:off x="5551215" y="6392316"/>
            <a:ext cx="2330615" cy="855549"/>
          </a:xfrm>
          <a:prstGeom prst="rect">
            <a:avLst/>
          </a:prstGeom>
        </p:spPr>
        <p:txBody>
          <a:bodyPr anchor="t" rtlCol="false" tIns="0" lIns="0" bIns="0" rIns="0">
            <a:spAutoFit/>
          </a:bodyPr>
          <a:lstStyle/>
          <a:p>
            <a:pPr algn="ctr">
              <a:lnSpc>
                <a:spcPts val="1652"/>
              </a:lnSpc>
              <a:spcBef>
                <a:spcPct val="0"/>
              </a:spcBef>
            </a:pPr>
            <a:r>
              <a:rPr lang="en-US" sz="1180">
                <a:solidFill>
                  <a:srgbClr val="EAF6FE"/>
                </a:solidFill>
                <a:latin typeface="ITC Franklin Gothic Std"/>
                <a:ea typeface="ITC Franklin Gothic Std"/>
                <a:cs typeface="ITC Franklin Gothic Std"/>
                <a:sym typeface="ITC Franklin Gothic Std"/>
              </a:rPr>
              <a:t>Jorrit Bergsma en </a:t>
            </a:r>
          </a:p>
          <a:p>
            <a:pPr algn="ctr">
              <a:lnSpc>
                <a:spcPts val="1652"/>
              </a:lnSpc>
              <a:spcBef>
                <a:spcPct val="0"/>
              </a:spcBef>
            </a:pPr>
            <a:r>
              <a:rPr lang="en-US" sz="1180">
                <a:solidFill>
                  <a:srgbClr val="EAF6FE"/>
                </a:solidFill>
                <a:latin typeface="ITC Franklin Gothic Std"/>
                <a:ea typeface="ITC Franklin Gothic Std"/>
                <a:cs typeface="ITC Franklin Gothic Std"/>
                <a:sym typeface="ITC Franklin Gothic Std"/>
              </a:rPr>
              <a:t>Marijke Groenewoud wonnen meerdere titels op de langebaan, maar ook op de marathon</a:t>
            </a:r>
          </a:p>
        </p:txBody>
      </p:sp>
      <p:sp>
        <p:nvSpPr>
          <p:cNvPr name="TextBox 24" id="24"/>
          <p:cNvSpPr txBox="true"/>
          <p:nvPr/>
        </p:nvSpPr>
        <p:spPr>
          <a:xfrm rot="0">
            <a:off x="289873" y="3993643"/>
            <a:ext cx="2293808" cy="534178"/>
          </a:xfrm>
          <a:prstGeom prst="rect">
            <a:avLst/>
          </a:prstGeom>
        </p:spPr>
        <p:txBody>
          <a:bodyPr anchor="t" rtlCol="false" tIns="0" lIns="0" bIns="0" rIns="0">
            <a:spAutoFit/>
          </a:bodyPr>
          <a:lstStyle/>
          <a:p>
            <a:pPr algn="ctr">
              <a:lnSpc>
                <a:spcPts val="3632"/>
              </a:lnSpc>
            </a:pPr>
            <a:r>
              <a:rPr lang="en-US" sz="2594">
                <a:solidFill>
                  <a:srgbClr val="EAF6FE"/>
                </a:solidFill>
                <a:latin typeface="ITC Franklin Gothic"/>
                <a:ea typeface="ITC Franklin Gothic"/>
                <a:cs typeface="ITC Franklin Gothic"/>
                <a:sym typeface="ITC Franklin Gothic"/>
              </a:rPr>
              <a:t>Wist je dat? </a:t>
            </a:r>
          </a:p>
        </p:txBody>
      </p:sp>
      <p:sp>
        <p:nvSpPr>
          <p:cNvPr name="TextBox 25" id="25"/>
          <p:cNvSpPr txBox="true"/>
          <p:nvPr/>
        </p:nvSpPr>
        <p:spPr>
          <a:xfrm rot="0">
            <a:off x="868003" y="4756421"/>
            <a:ext cx="3552973" cy="645876"/>
          </a:xfrm>
          <a:prstGeom prst="rect">
            <a:avLst/>
          </a:prstGeom>
        </p:spPr>
        <p:txBody>
          <a:bodyPr anchor="t" rtlCol="false" tIns="0" lIns="0" bIns="0" rIns="0">
            <a:spAutoFit/>
          </a:bodyPr>
          <a:lstStyle/>
          <a:p>
            <a:pPr algn="l">
              <a:lnSpc>
                <a:spcPts val="1679"/>
              </a:lnSpc>
              <a:spcBef>
                <a:spcPct val="0"/>
              </a:spcBef>
            </a:pPr>
            <a:r>
              <a:rPr lang="en-US" sz="1200">
                <a:solidFill>
                  <a:srgbClr val="FFFFFF"/>
                </a:solidFill>
                <a:latin typeface="ITC Franklin Gothic Std"/>
                <a:ea typeface="ITC Franklin Gothic Std"/>
                <a:cs typeface="ITC Franklin Gothic Std"/>
                <a:sym typeface="ITC Franklin Gothic Std"/>
              </a:rPr>
              <a:t>Sommige marathonschaatsers ook goed zijn op de langebaan? Zo hebben Jorrit Bergsma en Irene Schouten al meerdere wereldtitels gewonnen.</a:t>
            </a:r>
          </a:p>
        </p:txBody>
      </p:sp>
      <p:sp>
        <p:nvSpPr>
          <p:cNvPr name="TextBox 26" id="26"/>
          <p:cNvSpPr txBox="true"/>
          <p:nvPr/>
        </p:nvSpPr>
        <p:spPr>
          <a:xfrm rot="0">
            <a:off x="868003" y="5621372"/>
            <a:ext cx="3552973" cy="436299"/>
          </a:xfrm>
          <a:prstGeom prst="rect">
            <a:avLst/>
          </a:prstGeom>
        </p:spPr>
        <p:txBody>
          <a:bodyPr anchor="t" rtlCol="false" tIns="0" lIns="0" bIns="0" rIns="0">
            <a:spAutoFit/>
          </a:bodyPr>
          <a:lstStyle/>
          <a:p>
            <a:pPr algn="l">
              <a:lnSpc>
                <a:spcPts val="1679"/>
              </a:lnSpc>
              <a:spcBef>
                <a:spcPct val="0"/>
              </a:spcBef>
            </a:pPr>
            <a:r>
              <a:rPr lang="en-US" sz="1200">
                <a:solidFill>
                  <a:srgbClr val="FFFFFF"/>
                </a:solidFill>
                <a:latin typeface="ITC Franklin Gothic Std"/>
                <a:ea typeface="ITC Franklin Gothic Std"/>
                <a:cs typeface="ITC Franklin Gothic Std"/>
                <a:sym typeface="ITC Franklin Gothic Std"/>
              </a:rPr>
              <a:t>De</a:t>
            </a:r>
            <a:r>
              <a:rPr lang="en-US" sz="1200">
                <a:solidFill>
                  <a:srgbClr val="FFFFFF"/>
                </a:solidFill>
                <a:latin typeface="ITC Franklin Gothic Std"/>
                <a:ea typeface="ITC Franklin Gothic Std"/>
                <a:cs typeface="ITC Franklin Gothic Std"/>
                <a:sym typeface="ITC Franklin Gothic Std"/>
              </a:rPr>
              <a:t> marathonschaatsers ook wel ‘mannen en vrouwen van de lange adem’ worden genoemd?</a:t>
            </a:r>
          </a:p>
        </p:txBody>
      </p:sp>
      <p:sp>
        <p:nvSpPr>
          <p:cNvPr name="TextBox 27" id="27"/>
          <p:cNvSpPr txBox="true"/>
          <p:nvPr/>
        </p:nvSpPr>
        <p:spPr>
          <a:xfrm rot="0">
            <a:off x="868003" y="6286271"/>
            <a:ext cx="3552973" cy="645876"/>
          </a:xfrm>
          <a:prstGeom prst="rect">
            <a:avLst/>
          </a:prstGeom>
        </p:spPr>
        <p:txBody>
          <a:bodyPr anchor="t" rtlCol="false" tIns="0" lIns="0" bIns="0" rIns="0">
            <a:spAutoFit/>
          </a:bodyPr>
          <a:lstStyle/>
          <a:p>
            <a:pPr algn="l">
              <a:lnSpc>
                <a:spcPts val="1679"/>
              </a:lnSpc>
              <a:spcBef>
                <a:spcPct val="0"/>
              </a:spcBef>
            </a:pPr>
            <a:r>
              <a:rPr lang="en-US" sz="1200">
                <a:solidFill>
                  <a:srgbClr val="FFFFFF"/>
                </a:solidFill>
                <a:latin typeface="ITC Franklin Gothic Std"/>
                <a:ea typeface="ITC Franklin Gothic Std"/>
                <a:cs typeface="ITC Franklin Gothic Std"/>
                <a:sym typeface="ITC Franklin Gothic Std"/>
              </a:rPr>
              <a:t>D</a:t>
            </a:r>
            <a:r>
              <a:rPr lang="en-US" sz="1200">
                <a:solidFill>
                  <a:srgbClr val="FFFFFF"/>
                </a:solidFill>
                <a:latin typeface="ITC Franklin Gothic Std"/>
                <a:ea typeface="ITC Franklin Gothic Std"/>
                <a:cs typeface="ITC Franklin Gothic Std"/>
                <a:sym typeface="ITC Franklin Gothic Std"/>
              </a:rPr>
              <a:t>e meeste marathonschaatsers ook nog een baan hebben naast het sporten? Zo was de laatste Elfstedentochtwinnaar Henk Angenent spruitjesboer</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EAF6FE"/>
        </a:solidFill>
      </p:bgPr>
    </p:bg>
    <p:spTree>
      <p:nvGrpSpPr>
        <p:cNvPr id="1" name=""/>
        <p:cNvGrpSpPr/>
        <p:nvPr/>
      </p:nvGrpSpPr>
      <p:grpSpPr>
        <a:xfrm>
          <a:off x="0" y="0"/>
          <a:ext cx="0" cy="0"/>
          <a:chOff x="0" y="0"/>
          <a:chExt cx="0" cy="0"/>
        </a:xfrm>
      </p:grpSpPr>
      <p:sp>
        <p:nvSpPr>
          <p:cNvPr name="Freeform 2" id="2"/>
          <p:cNvSpPr/>
          <p:nvPr/>
        </p:nvSpPr>
        <p:spPr>
          <a:xfrm flipH="false" flipV="false" rot="0">
            <a:off x="0" y="-47493"/>
            <a:ext cx="11371054" cy="7670724"/>
          </a:xfrm>
          <a:custGeom>
            <a:avLst/>
            <a:gdLst/>
            <a:ahLst/>
            <a:cxnLst/>
            <a:rect r="r" b="b" t="t" l="l"/>
            <a:pathLst>
              <a:path h="7670724" w="11371054">
                <a:moveTo>
                  <a:pt x="0" y="0"/>
                </a:moveTo>
                <a:lnTo>
                  <a:pt x="11371054" y="0"/>
                </a:lnTo>
                <a:lnTo>
                  <a:pt x="11371054" y="7670724"/>
                </a:lnTo>
                <a:lnTo>
                  <a:pt x="0" y="7670724"/>
                </a:lnTo>
                <a:lnTo>
                  <a:pt x="0" y="0"/>
                </a:lnTo>
                <a:close/>
              </a:path>
            </a:pathLst>
          </a:custGeom>
          <a:blipFill>
            <a:blip r:embed="rId2"/>
            <a:stretch>
              <a:fillRect l="0" t="0" r="0" b="0"/>
            </a:stretch>
          </a:blipFill>
        </p:spPr>
      </p:sp>
      <p:grpSp>
        <p:nvGrpSpPr>
          <p:cNvPr name="Group 3" id="3"/>
          <p:cNvGrpSpPr/>
          <p:nvPr/>
        </p:nvGrpSpPr>
        <p:grpSpPr>
          <a:xfrm rot="0">
            <a:off x="0" y="0"/>
            <a:ext cx="10757281" cy="7978945"/>
            <a:chOff x="0" y="0"/>
            <a:chExt cx="3855167" cy="2859474"/>
          </a:xfrm>
        </p:grpSpPr>
        <p:sp>
          <p:nvSpPr>
            <p:cNvPr name="Freeform 4" id="4"/>
            <p:cNvSpPr/>
            <p:nvPr/>
          </p:nvSpPr>
          <p:spPr>
            <a:xfrm flipH="false" flipV="false" rot="0">
              <a:off x="0" y="0"/>
              <a:ext cx="3855167" cy="2859474"/>
            </a:xfrm>
            <a:custGeom>
              <a:avLst/>
              <a:gdLst/>
              <a:ahLst/>
              <a:cxnLst/>
              <a:rect r="r" b="b" t="t" l="l"/>
              <a:pathLst>
                <a:path h="2859474" w="3855167">
                  <a:moveTo>
                    <a:pt x="0" y="0"/>
                  </a:moveTo>
                  <a:lnTo>
                    <a:pt x="3855167" y="0"/>
                  </a:lnTo>
                  <a:lnTo>
                    <a:pt x="3855167" y="2859474"/>
                  </a:lnTo>
                  <a:lnTo>
                    <a:pt x="0" y="2859474"/>
                  </a:lnTo>
                  <a:close/>
                </a:path>
              </a:pathLst>
            </a:custGeom>
            <a:solidFill>
              <a:srgbClr val="0039A6">
                <a:alpha val="75686"/>
              </a:srgbClr>
            </a:solidFill>
          </p:spPr>
        </p:sp>
        <p:sp>
          <p:nvSpPr>
            <p:cNvPr name="TextBox 5" id="5"/>
            <p:cNvSpPr txBox="true"/>
            <p:nvPr/>
          </p:nvSpPr>
          <p:spPr>
            <a:xfrm>
              <a:off x="0" y="-47625"/>
              <a:ext cx="3855167" cy="2907099"/>
            </a:xfrm>
            <a:prstGeom prst="rect">
              <a:avLst/>
            </a:prstGeom>
          </p:spPr>
          <p:txBody>
            <a:bodyPr anchor="ctr" rtlCol="false" tIns="50800" lIns="50800" bIns="50800" rIns="50800"/>
            <a:lstStyle/>
            <a:p>
              <a:pPr algn="ctr">
                <a:lnSpc>
                  <a:spcPts val="1535"/>
                </a:lnSpc>
              </a:pPr>
            </a:p>
          </p:txBody>
        </p:sp>
      </p:grpSp>
      <p:grpSp>
        <p:nvGrpSpPr>
          <p:cNvPr name="Group 6" id="6"/>
          <p:cNvGrpSpPr/>
          <p:nvPr/>
        </p:nvGrpSpPr>
        <p:grpSpPr>
          <a:xfrm rot="0">
            <a:off x="0" y="1117232"/>
            <a:ext cx="7223278" cy="912625"/>
            <a:chOff x="0" y="0"/>
            <a:chExt cx="2588660" cy="327064"/>
          </a:xfrm>
        </p:grpSpPr>
        <p:sp>
          <p:nvSpPr>
            <p:cNvPr name="Freeform 7" id="7"/>
            <p:cNvSpPr/>
            <p:nvPr/>
          </p:nvSpPr>
          <p:spPr>
            <a:xfrm flipH="false" flipV="false" rot="0">
              <a:off x="0" y="0"/>
              <a:ext cx="2588660" cy="327064"/>
            </a:xfrm>
            <a:custGeom>
              <a:avLst/>
              <a:gdLst/>
              <a:ahLst/>
              <a:cxnLst/>
              <a:rect r="r" b="b" t="t" l="l"/>
              <a:pathLst>
                <a:path h="327064" w="2588660">
                  <a:moveTo>
                    <a:pt x="0" y="0"/>
                  </a:moveTo>
                  <a:lnTo>
                    <a:pt x="2588660" y="0"/>
                  </a:lnTo>
                  <a:lnTo>
                    <a:pt x="2588660" y="327064"/>
                  </a:lnTo>
                  <a:lnTo>
                    <a:pt x="0" y="327064"/>
                  </a:lnTo>
                  <a:close/>
                </a:path>
              </a:pathLst>
            </a:custGeom>
            <a:solidFill>
              <a:srgbClr val="FF6E00"/>
            </a:solidFill>
          </p:spPr>
        </p:sp>
        <p:sp>
          <p:nvSpPr>
            <p:cNvPr name="TextBox 8" id="8"/>
            <p:cNvSpPr txBox="true"/>
            <p:nvPr/>
          </p:nvSpPr>
          <p:spPr>
            <a:xfrm>
              <a:off x="0" y="-28575"/>
              <a:ext cx="2588660" cy="355639"/>
            </a:xfrm>
            <a:prstGeom prst="rect">
              <a:avLst/>
            </a:prstGeom>
          </p:spPr>
          <p:txBody>
            <a:bodyPr anchor="ctr" rtlCol="false" tIns="50800" lIns="50800" bIns="50800" rIns="50800"/>
            <a:lstStyle/>
            <a:p>
              <a:pPr algn="ctr">
                <a:lnSpc>
                  <a:spcPts val="1960"/>
                </a:lnSpc>
                <a:spcBef>
                  <a:spcPct val="0"/>
                </a:spcBef>
              </a:pPr>
            </a:p>
          </p:txBody>
        </p:sp>
      </p:grpSp>
      <p:sp>
        <p:nvSpPr>
          <p:cNvPr name="Freeform 9" id="9"/>
          <p:cNvSpPr/>
          <p:nvPr/>
        </p:nvSpPr>
        <p:spPr>
          <a:xfrm flipH="false" flipV="false" rot="-581149">
            <a:off x="438411" y="4236306"/>
            <a:ext cx="1526479" cy="1908099"/>
          </a:xfrm>
          <a:custGeom>
            <a:avLst/>
            <a:gdLst/>
            <a:ahLst/>
            <a:cxnLst/>
            <a:rect r="r" b="b" t="t" l="l"/>
            <a:pathLst>
              <a:path h="1908099" w="1526479">
                <a:moveTo>
                  <a:pt x="0" y="0"/>
                </a:moveTo>
                <a:lnTo>
                  <a:pt x="1526479" y="0"/>
                </a:lnTo>
                <a:lnTo>
                  <a:pt x="1526479" y="1908099"/>
                </a:lnTo>
                <a:lnTo>
                  <a:pt x="0" y="1908099"/>
                </a:lnTo>
                <a:lnTo>
                  <a:pt x="0" y="0"/>
                </a:lnTo>
                <a:close/>
              </a:path>
            </a:pathLst>
          </a:custGeom>
          <a:blipFill>
            <a:blip r:embed="rId3"/>
            <a:stretch>
              <a:fillRect l="0" t="0" r="0" b="0"/>
            </a:stretch>
          </a:blipFill>
        </p:spPr>
      </p:sp>
      <p:sp>
        <p:nvSpPr>
          <p:cNvPr name="Freeform 10" id="10"/>
          <p:cNvSpPr/>
          <p:nvPr/>
        </p:nvSpPr>
        <p:spPr>
          <a:xfrm flipH="false" flipV="false" rot="696987">
            <a:off x="1827426" y="4133665"/>
            <a:ext cx="1518503" cy="1870266"/>
          </a:xfrm>
          <a:custGeom>
            <a:avLst/>
            <a:gdLst/>
            <a:ahLst/>
            <a:cxnLst/>
            <a:rect r="r" b="b" t="t" l="l"/>
            <a:pathLst>
              <a:path h="1870266" w="1518503">
                <a:moveTo>
                  <a:pt x="0" y="0"/>
                </a:moveTo>
                <a:lnTo>
                  <a:pt x="1518503" y="0"/>
                </a:lnTo>
                <a:lnTo>
                  <a:pt x="1518503" y="1870266"/>
                </a:lnTo>
                <a:lnTo>
                  <a:pt x="0" y="1870266"/>
                </a:lnTo>
                <a:lnTo>
                  <a:pt x="0" y="0"/>
                </a:lnTo>
                <a:close/>
              </a:path>
            </a:pathLst>
          </a:custGeom>
          <a:blipFill>
            <a:blip r:embed="rId4"/>
            <a:stretch>
              <a:fillRect l="0" t="-744" r="0" b="-744"/>
            </a:stretch>
          </a:blipFill>
        </p:spPr>
      </p:sp>
      <p:sp>
        <p:nvSpPr>
          <p:cNvPr name="Freeform 11" id="11"/>
          <p:cNvSpPr/>
          <p:nvPr/>
        </p:nvSpPr>
        <p:spPr>
          <a:xfrm flipH="false" flipV="false" rot="0">
            <a:off x="831124" y="5930441"/>
            <a:ext cx="2076725" cy="1346366"/>
          </a:xfrm>
          <a:custGeom>
            <a:avLst/>
            <a:gdLst/>
            <a:ahLst/>
            <a:cxnLst/>
            <a:rect r="r" b="b" t="t" l="l"/>
            <a:pathLst>
              <a:path h="1346366" w="2076725">
                <a:moveTo>
                  <a:pt x="0" y="0"/>
                </a:moveTo>
                <a:lnTo>
                  <a:pt x="2076724" y="0"/>
                </a:lnTo>
                <a:lnTo>
                  <a:pt x="2076724" y="1346366"/>
                </a:lnTo>
                <a:lnTo>
                  <a:pt x="0" y="1346366"/>
                </a:lnTo>
                <a:lnTo>
                  <a:pt x="0" y="0"/>
                </a:lnTo>
                <a:close/>
              </a:path>
            </a:pathLst>
          </a:custGeom>
          <a:blipFill>
            <a:blip r:embed="rId5"/>
            <a:stretch>
              <a:fillRect l="0" t="-74052" r="0" b="-18755"/>
            </a:stretch>
          </a:blipFill>
        </p:spPr>
      </p:sp>
      <p:sp>
        <p:nvSpPr>
          <p:cNvPr name="Freeform 12" id="12"/>
          <p:cNvSpPr/>
          <p:nvPr/>
        </p:nvSpPr>
        <p:spPr>
          <a:xfrm flipH="false" flipV="false" rot="0">
            <a:off x="7634593" y="298533"/>
            <a:ext cx="2726252" cy="1817501"/>
          </a:xfrm>
          <a:custGeom>
            <a:avLst/>
            <a:gdLst/>
            <a:ahLst/>
            <a:cxnLst/>
            <a:rect r="r" b="b" t="t" l="l"/>
            <a:pathLst>
              <a:path h="1817501" w="2726252">
                <a:moveTo>
                  <a:pt x="0" y="0"/>
                </a:moveTo>
                <a:lnTo>
                  <a:pt x="2726251" y="0"/>
                </a:lnTo>
                <a:lnTo>
                  <a:pt x="2726251" y="1817501"/>
                </a:lnTo>
                <a:lnTo>
                  <a:pt x="0" y="1817501"/>
                </a:lnTo>
                <a:lnTo>
                  <a:pt x="0" y="0"/>
                </a:lnTo>
                <a:close/>
              </a:path>
            </a:pathLst>
          </a:custGeom>
          <a:blipFill>
            <a:blip r:embed="rId6"/>
            <a:stretch>
              <a:fillRect l="0" t="0" r="0" b="0"/>
            </a:stretch>
          </a:blipFill>
        </p:spPr>
      </p:sp>
      <p:sp>
        <p:nvSpPr>
          <p:cNvPr name="Freeform 13" id="13"/>
          <p:cNvSpPr/>
          <p:nvPr/>
        </p:nvSpPr>
        <p:spPr>
          <a:xfrm flipH="false" flipV="false" rot="0">
            <a:off x="7634593" y="2174874"/>
            <a:ext cx="2726252" cy="1817501"/>
          </a:xfrm>
          <a:custGeom>
            <a:avLst/>
            <a:gdLst/>
            <a:ahLst/>
            <a:cxnLst/>
            <a:rect r="r" b="b" t="t" l="l"/>
            <a:pathLst>
              <a:path h="1817501" w="2726252">
                <a:moveTo>
                  <a:pt x="0" y="0"/>
                </a:moveTo>
                <a:lnTo>
                  <a:pt x="2726251" y="0"/>
                </a:lnTo>
                <a:lnTo>
                  <a:pt x="2726251" y="1817501"/>
                </a:lnTo>
                <a:lnTo>
                  <a:pt x="0" y="1817501"/>
                </a:lnTo>
                <a:lnTo>
                  <a:pt x="0" y="0"/>
                </a:lnTo>
                <a:close/>
              </a:path>
            </a:pathLst>
          </a:custGeom>
          <a:blipFill>
            <a:blip r:embed="rId7"/>
            <a:stretch>
              <a:fillRect l="0" t="0" r="0" b="0"/>
            </a:stretch>
          </a:blipFill>
        </p:spPr>
      </p:sp>
      <p:grpSp>
        <p:nvGrpSpPr>
          <p:cNvPr name="Group 14" id="14"/>
          <p:cNvGrpSpPr/>
          <p:nvPr/>
        </p:nvGrpSpPr>
        <p:grpSpPr>
          <a:xfrm rot="0">
            <a:off x="4545389" y="4343618"/>
            <a:ext cx="5993868" cy="2969488"/>
            <a:chOff x="0" y="0"/>
            <a:chExt cx="922478" cy="457015"/>
          </a:xfrm>
        </p:grpSpPr>
        <p:sp>
          <p:nvSpPr>
            <p:cNvPr name="Freeform 15" id="15"/>
            <p:cNvSpPr/>
            <p:nvPr/>
          </p:nvSpPr>
          <p:spPr>
            <a:xfrm flipH="false" flipV="false" rot="0">
              <a:off x="0" y="0"/>
              <a:ext cx="922478" cy="457015"/>
            </a:xfrm>
            <a:custGeom>
              <a:avLst/>
              <a:gdLst/>
              <a:ahLst/>
              <a:cxnLst/>
              <a:rect r="r" b="b" t="t" l="l"/>
              <a:pathLst>
                <a:path h="457015" w="922478">
                  <a:moveTo>
                    <a:pt x="19173" y="0"/>
                  </a:moveTo>
                  <a:lnTo>
                    <a:pt x="903305" y="0"/>
                  </a:lnTo>
                  <a:cubicBezTo>
                    <a:pt x="908390" y="0"/>
                    <a:pt x="913266" y="2020"/>
                    <a:pt x="916862" y="5616"/>
                  </a:cubicBezTo>
                  <a:cubicBezTo>
                    <a:pt x="920458" y="9211"/>
                    <a:pt x="922478" y="14088"/>
                    <a:pt x="922478" y="19173"/>
                  </a:cubicBezTo>
                  <a:lnTo>
                    <a:pt x="922478" y="437842"/>
                  </a:lnTo>
                  <a:cubicBezTo>
                    <a:pt x="922478" y="448431"/>
                    <a:pt x="913894" y="457015"/>
                    <a:pt x="903305" y="457015"/>
                  </a:cubicBezTo>
                  <a:lnTo>
                    <a:pt x="19173" y="457015"/>
                  </a:lnTo>
                  <a:cubicBezTo>
                    <a:pt x="8584" y="457015"/>
                    <a:pt x="0" y="448431"/>
                    <a:pt x="0" y="437842"/>
                  </a:cubicBezTo>
                  <a:lnTo>
                    <a:pt x="0" y="19173"/>
                  </a:lnTo>
                  <a:cubicBezTo>
                    <a:pt x="0" y="8584"/>
                    <a:pt x="8584" y="0"/>
                    <a:pt x="19173" y="0"/>
                  </a:cubicBezTo>
                  <a:close/>
                </a:path>
              </a:pathLst>
            </a:custGeom>
            <a:solidFill>
              <a:srgbClr val="FF6E00"/>
            </a:solidFill>
          </p:spPr>
        </p:sp>
        <p:sp>
          <p:nvSpPr>
            <p:cNvPr name="TextBox 16" id="16"/>
            <p:cNvSpPr txBox="true"/>
            <p:nvPr/>
          </p:nvSpPr>
          <p:spPr>
            <a:xfrm>
              <a:off x="0" y="-57150"/>
              <a:ext cx="922478" cy="514165"/>
            </a:xfrm>
            <a:prstGeom prst="rect">
              <a:avLst/>
            </a:prstGeom>
          </p:spPr>
          <p:txBody>
            <a:bodyPr anchor="ctr" rtlCol="false" tIns="50800" lIns="50800" bIns="50800" rIns="50800"/>
            <a:lstStyle/>
            <a:p>
              <a:pPr algn="ctr">
                <a:lnSpc>
                  <a:spcPts val="1960"/>
                </a:lnSpc>
              </a:pPr>
            </a:p>
          </p:txBody>
        </p:sp>
      </p:grpSp>
      <p:sp>
        <p:nvSpPr>
          <p:cNvPr name="Freeform 17" id="17"/>
          <p:cNvSpPr/>
          <p:nvPr/>
        </p:nvSpPr>
        <p:spPr>
          <a:xfrm flipH="false" flipV="false" rot="0">
            <a:off x="4702663" y="4550557"/>
            <a:ext cx="265100" cy="265764"/>
          </a:xfrm>
          <a:custGeom>
            <a:avLst/>
            <a:gdLst/>
            <a:ahLst/>
            <a:cxnLst/>
            <a:rect r="r" b="b" t="t" l="l"/>
            <a:pathLst>
              <a:path h="265764" w="265100">
                <a:moveTo>
                  <a:pt x="0" y="0"/>
                </a:moveTo>
                <a:lnTo>
                  <a:pt x="265100" y="0"/>
                </a:lnTo>
                <a:lnTo>
                  <a:pt x="265100" y="265764"/>
                </a:lnTo>
                <a:lnTo>
                  <a:pt x="0" y="26576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8" id="18"/>
          <p:cNvSpPr/>
          <p:nvPr/>
        </p:nvSpPr>
        <p:spPr>
          <a:xfrm flipH="false" flipV="false" rot="0">
            <a:off x="4702663" y="5072944"/>
            <a:ext cx="265100" cy="265764"/>
          </a:xfrm>
          <a:custGeom>
            <a:avLst/>
            <a:gdLst/>
            <a:ahLst/>
            <a:cxnLst/>
            <a:rect r="r" b="b" t="t" l="l"/>
            <a:pathLst>
              <a:path h="265764" w="265100">
                <a:moveTo>
                  <a:pt x="0" y="0"/>
                </a:moveTo>
                <a:lnTo>
                  <a:pt x="265100" y="0"/>
                </a:lnTo>
                <a:lnTo>
                  <a:pt x="265100" y="265765"/>
                </a:lnTo>
                <a:lnTo>
                  <a:pt x="0" y="26576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9" id="19"/>
          <p:cNvSpPr/>
          <p:nvPr/>
        </p:nvSpPr>
        <p:spPr>
          <a:xfrm flipH="false" flipV="false" rot="0">
            <a:off x="4702663" y="5592340"/>
            <a:ext cx="265100" cy="265764"/>
          </a:xfrm>
          <a:custGeom>
            <a:avLst/>
            <a:gdLst/>
            <a:ahLst/>
            <a:cxnLst/>
            <a:rect r="r" b="b" t="t" l="l"/>
            <a:pathLst>
              <a:path h="265764" w="265100">
                <a:moveTo>
                  <a:pt x="0" y="0"/>
                </a:moveTo>
                <a:lnTo>
                  <a:pt x="265100" y="0"/>
                </a:lnTo>
                <a:lnTo>
                  <a:pt x="265100" y="265764"/>
                </a:lnTo>
                <a:lnTo>
                  <a:pt x="0" y="26576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0" id="20"/>
          <p:cNvSpPr/>
          <p:nvPr/>
        </p:nvSpPr>
        <p:spPr>
          <a:xfrm flipH="false" flipV="false" rot="0">
            <a:off x="4702663" y="6247610"/>
            <a:ext cx="265100" cy="265764"/>
          </a:xfrm>
          <a:custGeom>
            <a:avLst/>
            <a:gdLst/>
            <a:ahLst/>
            <a:cxnLst/>
            <a:rect r="r" b="b" t="t" l="l"/>
            <a:pathLst>
              <a:path h="265764" w="265100">
                <a:moveTo>
                  <a:pt x="0" y="0"/>
                </a:moveTo>
                <a:lnTo>
                  <a:pt x="265100" y="0"/>
                </a:lnTo>
                <a:lnTo>
                  <a:pt x="265100" y="265764"/>
                </a:lnTo>
                <a:lnTo>
                  <a:pt x="0" y="26576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1" id="21"/>
          <p:cNvSpPr/>
          <p:nvPr/>
        </p:nvSpPr>
        <p:spPr>
          <a:xfrm flipH="false" flipV="false" rot="0">
            <a:off x="4702663" y="6767006"/>
            <a:ext cx="265100" cy="265764"/>
          </a:xfrm>
          <a:custGeom>
            <a:avLst/>
            <a:gdLst/>
            <a:ahLst/>
            <a:cxnLst/>
            <a:rect r="r" b="b" t="t" l="l"/>
            <a:pathLst>
              <a:path h="265764" w="265100">
                <a:moveTo>
                  <a:pt x="0" y="0"/>
                </a:moveTo>
                <a:lnTo>
                  <a:pt x="265100" y="0"/>
                </a:lnTo>
                <a:lnTo>
                  <a:pt x="265100" y="265764"/>
                </a:lnTo>
                <a:lnTo>
                  <a:pt x="0" y="26576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2" id="22"/>
          <p:cNvSpPr/>
          <p:nvPr/>
        </p:nvSpPr>
        <p:spPr>
          <a:xfrm flipH="false" flipV="false" rot="0">
            <a:off x="-5989337" y="310186"/>
            <a:ext cx="10692000" cy="711796"/>
          </a:xfrm>
          <a:custGeom>
            <a:avLst/>
            <a:gdLst/>
            <a:ahLst/>
            <a:cxnLst/>
            <a:rect r="r" b="b" t="t" l="l"/>
            <a:pathLst>
              <a:path h="711796" w="10692000">
                <a:moveTo>
                  <a:pt x="0" y="0"/>
                </a:moveTo>
                <a:lnTo>
                  <a:pt x="10692000" y="0"/>
                </a:lnTo>
                <a:lnTo>
                  <a:pt x="10692000" y="711796"/>
                </a:lnTo>
                <a:lnTo>
                  <a:pt x="0" y="711796"/>
                </a:lnTo>
                <a:lnTo>
                  <a:pt x="0" y="0"/>
                </a:lnTo>
                <a:close/>
              </a:path>
            </a:pathLst>
          </a:custGeom>
          <a:blipFill>
            <a:blip r:embed="rId10"/>
            <a:stretch>
              <a:fillRect l="0" t="-490756" r="0" b="-166295"/>
            </a:stretch>
          </a:blipFill>
        </p:spPr>
      </p:sp>
      <p:sp>
        <p:nvSpPr>
          <p:cNvPr name="TextBox 23" id="23"/>
          <p:cNvSpPr txBox="true"/>
          <p:nvPr/>
        </p:nvSpPr>
        <p:spPr>
          <a:xfrm rot="0">
            <a:off x="424809" y="1130632"/>
            <a:ext cx="6798469" cy="809402"/>
          </a:xfrm>
          <a:prstGeom prst="rect">
            <a:avLst/>
          </a:prstGeom>
        </p:spPr>
        <p:txBody>
          <a:bodyPr anchor="t" rtlCol="false" tIns="0" lIns="0" bIns="0" rIns="0">
            <a:spAutoFit/>
          </a:bodyPr>
          <a:lstStyle/>
          <a:p>
            <a:pPr algn="l">
              <a:lnSpc>
                <a:spcPts val="2099"/>
              </a:lnSpc>
              <a:spcBef>
                <a:spcPct val="0"/>
              </a:spcBef>
            </a:pPr>
            <a:r>
              <a:rPr lang="en-US" sz="1499">
                <a:solidFill>
                  <a:srgbClr val="EAF6FE"/>
                </a:solidFill>
                <a:latin typeface="ITC Franklin Gothic"/>
                <a:ea typeface="ITC Franklin Gothic"/>
                <a:cs typeface="ITC Franklin Gothic"/>
                <a:sym typeface="ITC Franklin Gothic"/>
              </a:rPr>
              <a:t>Als aan het einde van de winter de ijsbanen dichtgaan, kun je heel de zomer niet schaatsen, denk je misschien. Maar als je die ijzers inruilt voor wieltjes, kun je gaan inlineskaten, ook wel skeeleren genoemd.</a:t>
            </a:r>
          </a:p>
        </p:txBody>
      </p:sp>
      <p:sp>
        <p:nvSpPr>
          <p:cNvPr name="TextBox 24" id="24"/>
          <p:cNvSpPr txBox="true"/>
          <p:nvPr/>
        </p:nvSpPr>
        <p:spPr>
          <a:xfrm rot="0">
            <a:off x="424809" y="2064082"/>
            <a:ext cx="6939872" cy="1754880"/>
          </a:xfrm>
          <a:prstGeom prst="rect">
            <a:avLst/>
          </a:prstGeom>
        </p:spPr>
        <p:txBody>
          <a:bodyPr anchor="t" rtlCol="false" tIns="0" lIns="0" bIns="0" rIns="0">
            <a:spAutoFit/>
          </a:bodyPr>
          <a:lstStyle/>
          <a:p>
            <a:pPr algn="l">
              <a:lnSpc>
                <a:spcPts val="1959"/>
              </a:lnSpc>
              <a:spcBef>
                <a:spcPct val="0"/>
              </a:spcBef>
            </a:pPr>
            <a:r>
              <a:rPr lang="en-US" sz="1399">
                <a:solidFill>
                  <a:srgbClr val="FFFFFF"/>
                </a:solidFill>
                <a:latin typeface="ITC Franklin Gothic Std"/>
                <a:ea typeface="ITC Franklin Gothic Std"/>
                <a:cs typeface="ITC Franklin Gothic Std"/>
                <a:sym typeface="ITC Franklin Gothic Std"/>
              </a:rPr>
              <a:t>De inlineskaters rijden wedstrijden op de piste en op de weg; de piste is een echte ‘skatebaan’ van bijvoorbeeld 200 meter. Dit is een ovale baan. Met de weg wordt niet helemaal letterlijk de weg bedoeld; het is meestal een parcours uitgelegd op sportcomplex of een parkeerterrein. Er mogen heuvels in zitten, en in ieder geval mag de baan niet helemaal rond zijn. Voor de marathon kan een parcours van meerdere kilometers worden uitgelegd, bijvoorbeeld in een stadscentrum. De marathonwedstrijd is, net als een hardloopmarathon, 42 kilometer lang. </a:t>
            </a:r>
          </a:p>
        </p:txBody>
      </p:sp>
      <p:sp>
        <p:nvSpPr>
          <p:cNvPr name="TextBox 25" id="25"/>
          <p:cNvSpPr txBox="true"/>
          <p:nvPr/>
        </p:nvSpPr>
        <p:spPr>
          <a:xfrm rot="0">
            <a:off x="4545389" y="3825209"/>
            <a:ext cx="2181409" cy="505478"/>
          </a:xfrm>
          <a:prstGeom prst="rect">
            <a:avLst/>
          </a:prstGeom>
        </p:spPr>
        <p:txBody>
          <a:bodyPr anchor="t" rtlCol="false" tIns="0" lIns="0" bIns="0" rIns="0">
            <a:spAutoFit/>
          </a:bodyPr>
          <a:lstStyle/>
          <a:p>
            <a:pPr algn="ctr">
              <a:lnSpc>
                <a:spcPts val="3454"/>
              </a:lnSpc>
            </a:pPr>
            <a:r>
              <a:rPr lang="en-US" sz="2467">
                <a:solidFill>
                  <a:srgbClr val="EAF6FE"/>
                </a:solidFill>
                <a:latin typeface="ITC Franklin Gothic"/>
                <a:ea typeface="ITC Franklin Gothic"/>
                <a:cs typeface="ITC Franklin Gothic"/>
                <a:sym typeface="ITC Franklin Gothic"/>
              </a:rPr>
              <a:t>Wist je dat? </a:t>
            </a:r>
          </a:p>
        </p:txBody>
      </p:sp>
      <p:sp>
        <p:nvSpPr>
          <p:cNvPr name="TextBox 26" id="26"/>
          <p:cNvSpPr txBox="true"/>
          <p:nvPr/>
        </p:nvSpPr>
        <p:spPr>
          <a:xfrm rot="0">
            <a:off x="5174560" y="4502932"/>
            <a:ext cx="5203493" cy="417061"/>
          </a:xfrm>
          <a:prstGeom prst="rect">
            <a:avLst/>
          </a:prstGeom>
        </p:spPr>
        <p:txBody>
          <a:bodyPr anchor="t" rtlCol="false" tIns="0" lIns="0" bIns="0" rIns="0">
            <a:spAutoFit/>
          </a:bodyPr>
          <a:lstStyle/>
          <a:p>
            <a:pPr algn="l">
              <a:lnSpc>
                <a:spcPts val="1597"/>
              </a:lnSpc>
              <a:spcBef>
                <a:spcPct val="0"/>
              </a:spcBef>
            </a:pPr>
            <a:r>
              <a:rPr lang="en-US" sz="1141">
                <a:solidFill>
                  <a:srgbClr val="EAF6FE"/>
                </a:solidFill>
                <a:latin typeface="ITC Franklin Gothic Std"/>
                <a:ea typeface="ITC Franklin Gothic Std"/>
                <a:cs typeface="ITC Franklin Gothic Std"/>
                <a:sym typeface="ITC Franklin Gothic Std"/>
              </a:rPr>
              <a:t>Er elk jaar een SKATE4daagse wordt georganiseerd? Iedereen kan zich daarvoor inschrijven en je krijgt dan een week de tijd om vier keer te skeeleren.</a:t>
            </a:r>
          </a:p>
        </p:txBody>
      </p:sp>
      <p:sp>
        <p:nvSpPr>
          <p:cNvPr name="TextBox 27" id="27"/>
          <p:cNvSpPr txBox="true"/>
          <p:nvPr/>
        </p:nvSpPr>
        <p:spPr>
          <a:xfrm rot="0">
            <a:off x="5174560" y="5051805"/>
            <a:ext cx="5090860" cy="217946"/>
          </a:xfrm>
          <a:prstGeom prst="rect">
            <a:avLst/>
          </a:prstGeom>
        </p:spPr>
        <p:txBody>
          <a:bodyPr anchor="t" rtlCol="false" tIns="0" lIns="0" bIns="0" rIns="0">
            <a:spAutoFit/>
          </a:bodyPr>
          <a:lstStyle/>
          <a:p>
            <a:pPr algn="l">
              <a:lnSpc>
                <a:spcPts val="1597"/>
              </a:lnSpc>
              <a:spcBef>
                <a:spcPct val="0"/>
              </a:spcBef>
            </a:pPr>
            <a:r>
              <a:rPr lang="en-US" sz="1141">
                <a:solidFill>
                  <a:srgbClr val="EAF6FE"/>
                </a:solidFill>
                <a:latin typeface="ITC Franklin Gothic Std"/>
                <a:ea typeface="ITC Franklin Gothic Std"/>
                <a:cs typeface="ITC Franklin Gothic Std"/>
                <a:sym typeface="ITC Franklin Gothic Std"/>
              </a:rPr>
              <a:t>E</a:t>
            </a:r>
            <a:r>
              <a:rPr lang="en-US" sz="1141">
                <a:solidFill>
                  <a:srgbClr val="EAF6FE"/>
                </a:solidFill>
                <a:latin typeface="ITC Franklin Gothic Std"/>
                <a:ea typeface="ITC Franklin Gothic Std"/>
                <a:cs typeface="ITC Franklin Gothic Std"/>
                <a:sym typeface="ITC Franklin Gothic Std"/>
              </a:rPr>
              <a:t>r verschillende wieltjes zijn voor droog en nat weer? </a:t>
            </a:r>
          </a:p>
        </p:txBody>
      </p:sp>
      <p:sp>
        <p:nvSpPr>
          <p:cNvPr name="TextBox 28" id="28"/>
          <p:cNvSpPr txBox="true"/>
          <p:nvPr/>
        </p:nvSpPr>
        <p:spPr>
          <a:xfrm rot="0">
            <a:off x="5174560" y="5577258"/>
            <a:ext cx="5277079" cy="417254"/>
          </a:xfrm>
          <a:prstGeom prst="rect">
            <a:avLst/>
          </a:prstGeom>
        </p:spPr>
        <p:txBody>
          <a:bodyPr anchor="t" rtlCol="false" tIns="0" lIns="0" bIns="0" rIns="0">
            <a:spAutoFit/>
          </a:bodyPr>
          <a:lstStyle/>
          <a:p>
            <a:pPr algn="l">
              <a:lnSpc>
                <a:spcPts val="1597"/>
              </a:lnSpc>
              <a:spcBef>
                <a:spcPct val="0"/>
              </a:spcBef>
            </a:pPr>
            <a:r>
              <a:rPr lang="en-US" sz="1141">
                <a:solidFill>
                  <a:srgbClr val="EAF6FE"/>
                </a:solidFill>
                <a:latin typeface="ITC Franklin Gothic Std"/>
                <a:ea typeface="ITC Franklin Gothic Std"/>
                <a:cs typeface="ITC Franklin Gothic Std"/>
                <a:sym typeface="ITC Franklin Gothic Std"/>
              </a:rPr>
              <a:t>Inlin</a:t>
            </a:r>
            <a:r>
              <a:rPr lang="en-US" sz="1141">
                <a:solidFill>
                  <a:srgbClr val="EAF6FE"/>
                </a:solidFill>
                <a:latin typeface="ITC Franklin Gothic Std"/>
                <a:ea typeface="ITC Franklin Gothic Std"/>
                <a:cs typeface="ITC Franklin Gothic Std"/>
                <a:sym typeface="ITC Franklin Gothic Std"/>
              </a:rPr>
              <a:t>eskaten geen olympische sport is, maar dat de rijders dit wel heel graag willen? </a:t>
            </a:r>
          </a:p>
        </p:txBody>
      </p:sp>
      <p:sp>
        <p:nvSpPr>
          <p:cNvPr name="TextBox 29" id="29"/>
          <p:cNvSpPr txBox="true"/>
          <p:nvPr/>
        </p:nvSpPr>
        <p:spPr>
          <a:xfrm rot="0">
            <a:off x="5174560" y="6199985"/>
            <a:ext cx="5277079" cy="417202"/>
          </a:xfrm>
          <a:prstGeom prst="rect">
            <a:avLst/>
          </a:prstGeom>
        </p:spPr>
        <p:txBody>
          <a:bodyPr anchor="t" rtlCol="false" tIns="0" lIns="0" bIns="0" rIns="0">
            <a:spAutoFit/>
          </a:bodyPr>
          <a:lstStyle/>
          <a:p>
            <a:pPr algn="l">
              <a:lnSpc>
                <a:spcPts val="1597"/>
              </a:lnSpc>
              <a:spcBef>
                <a:spcPct val="0"/>
              </a:spcBef>
            </a:pPr>
            <a:r>
              <a:rPr lang="en-US" sz="1141">
                <a:solidFill>
                  <a:srgbClr val="EAF6FE"/>
                </a:solidFill>
                <a:latin typeface="ITC Franklin Gothic Std"/>
                <a:ea typeface="ITC Franklin Gothic Std"/>
                <a:cs typeface="ITC Franklin Gothic Std"/>
                <a:sym typeface="ITC Franklin Gothic Std"/>
              </a:rPr>
              <a:t>De tweelingbroers Mulder (Ronald en Michel) op de langebaan titels gewonnen hebben, maar ook tijdens het inlinen?</a:t>
            </a:r>
          </a:p>
        </p:txBody>
      </p:sp>
      <p:sp>
        <p:nvSpPr>
          <p:cNvPr name="TextBox 30" id="30"/>
          <p:cNvSpPr txBox="true"/>
          <p:nvPr/>
        </p:nvSpPr>
        <p:spPr>
          <a:xfrm rot="0">
            <a:off x="5174560" y="6750779"/>
            <a:ext cx="5277079" cy="417254"/>
          </a:xfrm>
          <a:prstGeom prst="rect">
            <a:avLst/>
          </a:prstGeom>
        </p:spPr>
        <p:txBody>
          <a:bodyPr anchor="t" rtlCol="false" tIns="0" lIns="0" bIns="0" rIns="0">
            <a:spAutoFit/>
          </a:bodyPr>
          <a:lstStyle/>
          <a:p>
            <a:pPr algn="l">
              <a:lnSpc>
                <a:spcPts val="1597"/>
              </a:lnSpc>
              <a:spcBef>
                <a:spcPct val="0"/>
              </a:spcBef>
            </a:pPr>
            <a:r>
              <a:rPr lang="en-US" sz="1141">
                <a:solidFill>
                  <a:srgbClr val="EAF6FE"/>
                </a:solidFill>
                <a:latin typeface="ITC Franklin Gothic Std"/>
                <a:ea typeface="ITC Franklin Gothic Std"/>
                <a:cs typeface="ITC Franklin Gothic Std"/>
                <a:sym typeface="ITC Franklin Gothic Std"/>
              </a:rPr>
              <a:t>In 2020 de NK inlineskaten op het circuit in Zandvoort zijn gehouden? De skeeleraars reden dus op hetzelfde asfalt als Max Verstappen. </a:t>
            </a:r>
          </a:p>
        </p:txBody>
      </p:sp>
      <p:sp>
        <p:nvSpPr>
          <p:cNvPr name="TextBox 31" id="31"/>
          <p:cNvSpPr txBox="true"/>
          <p:nvPr/>
        </p:nvSpPr>
        <p:spPr>
          <a:xfrm rot="0">
            <a:off x="424809" y="140041"/>
            <a:ext cx="2724299" cy="796215"/>
          </a:xfrm>
          <a:prstGeom prst="rect">
            <a:avLst/>
          </a:prstGeom>
        </p:spPr>
        <p:txBody>
          <a:bodyPr anchor="t" rtlCol="false" tIns="0" lIns="0" bIns="0" rIns="0">
            <a:spAutoFit/>
          </a:bodyPr>
          <a:lstStyle/>
          <a:p>
            <a:pPr algn="ctr">
              <a:lnSpc>
                <a:spcPts val="5460"/>
              </a:lnSpc>
            </a:pPr>
            <a:r>
              <a:rPr lang="en-US" sz="3900">
                <a:solidFill>
                  <a:srgbClr val="FF6E00"/>
                </a:solidFill>
                <a:latin typeface="ITC Franklin Gothic"/>
                <a:ea typeface="ITC Franklin Gothic"/>
                <a:cs typeface="ITC Franklin Gothic"/>
                <a:sym typeface="ITC Franklin Gothic"/>
              </a:rPr>
              <a:t>Inlineskaten</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39A6"/>
        </a:solidFill>
      </p:bgPr>
    </p:bg>
    <p:spTree>
      <p:nvGrpSpPr>
        <p:cNvPr id="1" name=""/>
        <p:cNvGrpSpPr/>
        <p:nvPr/>
      </p:nvGrpSpPr>
      <p:grpSpPr>
        <a:xfrm>
          <a:off x="0" y="0"/>
          <a:ext cx="0" cy="0"/>
          <a:chOff x="0" y="0"/>
          <a:chExt cx="0" cy="0"/>
        </a:xfrm>
      </p:grpSpPr>
      <p:sp>
        <p:nvSpPr>
          <p:cNvPr name="Freeform 2" id="2"/>
          <p:cNvSpPr/>
          <p:nvPr/>
        </p:nvSpPr>
        <p:spPr>
          <a:xfrm flipH="false" flipV="false" rot="0">
            <a:off x="-161925" y="-161925"/>
            <a:ext cx="11015850" cy="7883850"/>
          </a:xfrm>
          <a:custGeom>
            <a:avLst/>
            <a:gdLst/>
            <a:ahLst/>
            <a:cxnLst/>
            <a:rect r="r" b="b" t="t" l="l"/>
            <a:pathLst>
              <a:path h="7883850" w="11015850">
                <a:moveTo>
                  <a:pt x="0" y="0"/>
                </a:moveTo>
                <a:lnTo>
                  <a:pt x="11015850" y="0"/>
                </a:lnTo>
                <a:lnTo>
                  <a:pt x="11015850" y="7883850"/>
                </a:lnTo>
                <a:lnTo>
                  <a:pt x="0" y="7883850"/>
                </a:lnTo>
                <a:lnTo>
                  <a:pt x="0" y="0"/>
                </a:lnTo>
                <a:close/>
              </a:path>
            </a:pathLst>
          </a:custGeom>
          <a:blipFill>
            <a:blip r:embed="rId2">
              <a:alphaModFix amt="81000"/>
            </a:blip>
            <a:stretch>
              <a:fillRect l="-7140" t="0" r="-7140" b="0"/>
            </a:stretch>
          </a:blipFill>
        </p:spPr>
      </p:sp>
      <p:grpSp>
        <p:nvGrpSpPr>
          <p:cNvPr name="Group 3" id="3"/>
          <p:cNvGrpSpPr/>
          <p:nvPr/>
        </p:nvGrpSpPr>
        <p:grpSpPr>
          <a:xfrm rot="0">
            <a:off x="0" y="305486"/>
            <a:ext cx="10386514" cy="7254514"/>
            <a:chOff x="0" y="0"/>
            <a:chExt cx="3722292" cy="2599854"/>
          </a:xfrm>
        </p:grpSpPr>
        <p:sp>
          <p:nvSpPr>
            <p:cNvPr name="Freeform 4" id="4"/>
            <p:cNvSpPr/>
            <p:nvPr/>
          </p:nvSpPr>
          <p:spPr>
            <a:xfrm flipH="false" flipV="false" rot="0">
              <a:off x="0" y="0"/>
              <a:ext cx="3722292" cy="2599854"/>
            </a:xfrm>
            <a:custGeom>
              <a:avLst/>
              <a:gdLst/>
              <a:ahLst/>
              <a:cxnLst/>
              <a:rect r="r" b="b" t="t" l="l"/>
              <a:pathLst>
                <a:path h="2599854" w="3722292">
                  <a:moveTo>
                    <a:pt x="0" y="0"/>
                  </a:moveTo>
                  <a:lnTo>
                    <a:pt x="3722292" y="0"/>
                  </a:lnTo>
                  <a:lnTo>
                    <a:pt x="3722292" y="2599854"/>
                  </a:lnTo>
                  <a:lnTo>
                    <a:pt x="0" y="2599854"/>
                  </a:lnTo>
                  <a:close/>
                </a:path>
              </a:pathLst>
            </a:custGeom>
            <a:solidFill>
              <a:srgbClr val="0039A6">
                <a:alpha val="62745"/>
              </a:srgbClr>
            </a:solidFill>
          </p:spPr>
        </p:sp>
        <p:sp>
          <p:nvSpPr>
            <p:cNvPr name="TextBox 5" id="5"/>
            <p:cNvSpPr txBox="true"/>
            <p:nvPr/>
          </p:nvSpPr>
          <p:spPr>
            <a:xfrm>
              <a:off x="0" y="-47625"/>
              <a:ext cx="3722292" cy="2647479"/>
            </a:xfrm>
            <a:prstGeom prst="rect">
              <a:avLst/>
            </a:prstGeom>
          </p:spPr>
          <p:txBody>
            <a:bodyPr anchor="ctr" rtlCol="false" tIns="50800" lIns="50800" bIns="50800" rIns="50800"/>
            <a:lstStyle/>
            <a:p>
              <a:pPr algn="ctr">
                <a:lnSpc>
                  <a:spcPts val="1679"/>
                </a:lnSpc>
              </a:pPr>
            </a:p>
          </p:txBody>
        </p:sp>
      </p:grpSp>
      <p:grpSp>
        <p:nvGrpSpPr>
          <p:cNvPr name="Group 6" id="6"/>
          <p:cNvGrpSpPr/>
          <p:nvPr/>
        </p:nvGrpSpPr>
        <p:grpSpPr>
          <a:xfrm rot="0">
            <a:off x="0" y="1377798"/>
            <a:ext cx="9718418" cy="1352064"/>
            <a:chOff x="0" y="0"/>
            <a:chExt cx="3482862" cy="484549"/>
          </a:xfrm>
        </p:grpSpPr>
        <p:sp>
          <p:nvSpPr>
            <p:cNvPr name="Freeform 7" id="7"/>
            <p:cNvSpPr/>
            <p:nvPr/>
          </p:nvSpPr>
          <p:spPr>
            <a:xfrm flipH="false" flipV="false" rot="0">
              <a:off x="0" y="0"/>
              <a:ext cx="3482861" cy="484549"/>
            </a:xfrm>
            <a:custGeom>
              <a:avLst/>
              <a:gdLst/>
              <a:ahLst/>
              <a:cxnLst/>
              <a:rect r="r" b="b" t="t" l="l"/>
              <a:pathLst>
                <a:path h="484549" w="3482861">
                  <a:moveTo>
                    <a:pt x="0" y="0"/>
                  </a:moveTo>
                  <a:lnTo>
                    <a:pt x="3482861" y="0"/>
                  </a:lnTo>
                  <a:lnTo>
                    <a:pt x="3482861" y="484549"/>
                  </a:lnTo>
                  <a:lnTo>
                    <a:pt x="0" y="484549"/>
                  </a:lnTo>
                  <a:close/>
                </a:path>
              </a:pathLst>
            </a:custGeom>
            <a:solidFill>
              <a:srgbClr val="FF6E00"/>
            </a:solidFill>
          </p:spPr>
        </p:sp>
        <p:sp>
          <p:nvSpPr>
            <p:cNvPr name="TextBox 8" id="8"/>
            <p:cNvSpPr txBox="true"/>
            <p:nvPr/>
          </p:nvSpPr>
          <p:spPr>
            <a:xfrm>
              <a:off x="0" y="-28575"/>
              <a:ext cx="3482862" cy="513124"/>
            </a:xfrm>
            <a:prstGeom prst="rect">
              <a:avLst/>
            </a:prstGeom>
          </p:spPr>
          <p:txBody>
            <a:bodyPr anchor="ctr" rtlCol="false" tIns="50800" lIns="50800" bIns="50800" rIns="50800"/>
            <a:lstStyle/>
            <a:p>
              <a:pPr algn="ctr">
                <a:lnSpc>
                  <a:spcPts val="1960"/>
                </a:lnSpc>
                <a:spcBef>
                  <a:spcPct val="0"/>
                </a:spcBef>
              </a:pPr>
            </a:p>
          </p:txBody>
        </p:sp>
      </p:grpSp>
      <p:sp>
        <p:nvSpPr>
          <p:cNvPr name="Freeform 9" id="9"/>
          <p:cNvSpPr/>
          <p:nvPr/>
        </p:nvSpPr>
        <p:spPr>
          <a:xfrm flipH="false" flipV="false" rot="0">
            <a:off x="-6597731" y="469369"/>
            <a:ext cx="10692000" cy="711796"/>
          </a:xfrm>
          <a:custGeom>
            <a:avLst/>
            <a:gdLst/>
            <a:ahLst/>
            <a:cxnLst/>
            <a:rect r="r" b="b" t="t" l="l"/>
            <a:pathLst>
              <a:path h="711796" w="10692000">
                <a:moveTo>
                  <a:pt x="0" y="0"/>
                </a:moveTo>
                <a:lnTo>
                  <a:pt x="10692000" y="0"/>
                </a:lnTo>
                <a:lnTo>
                  <a:pt x="10692000" y="711796"/>
                </a:lnTo>
                <a:lnTo>
                  <a:pt x="0" y="711796"/>
                </a:lnTo>
                <a:lnTo>
                  <a:pt x="0" y="0"/>
                </a:lnTo>
                <a:close/>
              </a:path>
            </a:pathLst>
          </a:custGeom>
          <a:blipFill>
            <a:blip r:embed="rId3"/>
            <a:stretch>
              <a:fillRect l="0" t="-490756" r="0" b="-166295"/>
            </a:stretch>
          </a:blipFill>
        </p:spPr>
      </p:sp>
      <p:sp>
        <p:nvSpPr>
          <p:cNvPr name="TextBox 10" id="10"/>
          <p:cNvSpPr txBox="true"/>
          <p:nvPr/>
        </p:nvSpPr>
        <p:spPr>
          <a:xfrm rot="0">
            <a:off x="500701" y="288057"/>
            <a:ext cx="2144316" cy="855345"/>
          </a:xfrm>
          <a:prstGeom prst="rect">
            <a:avLst/>
          </a:prstGeom>
        </p:spPr>
        <p:txBody>
          <a:bodyPr anchor="t" rtlCol="false" tIns="0" lIns="0" bIns="0" rIns="0">
            <a:spAutoFit/>
          </a:bodyPr>
          <a:lstStyle/>
          <a:p>
            <a:pPr algn="ctr">
              <a:lnSpc>
                <a:spcPts val="5880"/>
              </a:lnSpc>
            </a:pPr>
            <a:r>
              <a:rPr lang="en-US" sz="4200">
                <a:solidFill>
                  <a:srgbClr val="FF6E00"/>
                </a:solidFill>
                <a:latin typeface="ITC Franklin Gothic"/>
                <a:ea typeface="ITC Franklin Gothic"/>
                <a:cs typeface="ITC Franklin Gothic"/>
                <a:sym typeface="ITC Franklin Gothic"/>
              </a:rPr>
              <a:t>Natuurijs</a:t>
            </a:r>
          </a:p>
        </p:txBody>
      </p:sp>
      <p:sp>
        <p:nvSpPr>
          <p:cNvPr name="TextBox 11" id="11"/>
          <p:cNvSpPr txBox="true"/>
          <p:nvPr/>
        </p:nvSpPr>
        <p:spPr>
          <a:xfrm rot="0">
            <a:off x="500701" y="1514445"/>
            <a:ext cx="9146531" cy="1066503"/>
          </a:xfrm>
          <a:prstGeom prst="rect">
            <a:avLst/>
          </a:prstGeom>
        </p:spPr>
        <p:txBody>
          <a:bodyPr anchor="t" rtlCol="false" tIns="0" lIns="0" bIns="0" rIns="0">
            <a:spAutoFit/>
          </a:bodyPr>
          <a:lstStyle/>
          <a:p>
            <a:pPr algn="l">
              <a:lnSpc>
                <a:spcPts val="2099"/>
              </a:lnSpc>
              <a:spcBef>
                <a:spcPct val="0"/>
              </a:spcBef>
            </a:pPr>
            <a:r>
              <a:rPr lang="en-US" sz="1499">
                <a:solidFill>
                  <a:srgbClr val="EAF6FE"/>
                </a:solidFill>
                <a:latin typeface="ITC Franklin Gothic"/>
                <a:ea typeface="ITC Franklin Gothic"/>
                <a:cs typeface="ITC Franklin Gothic"/>
                <a:sym typeface="ITC Franklin Gothic"/>
              </a:rPr>
              <a:t>Wanneer de temperatuur onder de 0 graden komt, worden veel schaatsers onrustig. Ze krijgen schaatskoorts. Dit is gelukkig geen ziekte, maar een sterk verlangen om te gaan schaatsen buiten op natuurijs. In Nederland komt dit helaas niet elk jaar voor. Daarom gaan de marathonrijders een paar keer per jaar naar het buitenland om daar te rijden op natuurijs.</a:t>
            </a:r>
          </a:p>
        </p:txBody>
      </p:sp>
      <p:sp>
        <p:nvSpPr>
          <p:cNvPr name="TextBox 12" id="12"/>
          <p:cNvSpPr txBox="true"/>
          <p:nvPr/>
        </p:nvSpPr>
        <p:spPr>
          <a:xfrm rot="0">
            <a:off x="492411" y="3783630"/>
            <a:ext cx="5688088" cy="1259654"/>
          </a:xfrm>
          <a:prstGeom prst="rect">
            <a:avLst/>
          </a:prstGeom>
        </p:spPr>
        <p:txBody>
          <a:bodyPr anchor="t" rtlCol="false" tIns="0" lIns="0" bIns="0" rIns="0">
            <a:spAutoFit/>
          </a:bodyPr>
          <a:lstStyle/>
          <a:p>
            <a:pPr algn="l">
              <a:lnSpc>
                <a:spcPts val="1959"/>
              </a:lnSpc>
              <a:spcBef>
                <a:spcPct val="0"/>
              </a:spcBef>
            </a:pPr>
            <a:r>
              <a:rPr lang="en-US" sz="1399">
                <a:solidFill>
                  <a:srgbClr val="FFFFFF"/>
                </a:solidFill>
                <a:latin typeface="ITC Franklin Gothic Std"/>
                <a:ea typeface="ITC Franklin Gothic Std"/>
                <a:cs typeface="ITC Franklin Gothic Std"/>
                <a:sym typeface="ITC Franklin Gothic Std"/>
              </a:rPr>
              <a:t>De bekendste marathon op natuurijs is de 200 kilometer lange Elfstedentocht. En hoewel die ‘Tocht der Tochten’ zo bekend is, is hij in de geschiedenis maar 15 keer gereden. De laatste was in 1997. Elk jaar als het gaat vriezen, dan hopen de schaatsliefhebbers dat het dit jaar eindelijk gaat gebeuren. Maar helaas is het deze </a:t>
            </a:r>
          </a:p>
        </p:txBody>
      </p:sp>
      <p:sp>
        <p:nvSpPr>
          <p:cNvPr name="TextBox 13" id="13"/>
          <p:cNvSpPr txBox="true"/>
          <p:nvPr/>
        </p:nvSpPr>
        <p:spPr>
          <a:xfrm rot="0">
            <a:off x="425280" y="3221656"/>
            <a:ext cx="2665387" cy="619124"/>
          </a:xfrm>
          <a:prstGeom prst="rect">
            <a:avLst/>
          </a:prstGeom>
        </p:spPr>
        <p:txBody>
          <a:bodyPr anchor="t" rtlCol="false" tIns="0" lIns="0" bIns="0" rIns="0">
            <a:spAutoFit/>
          </a:bodyPr>
          <a:lstStyle/>
          <a:p>
            <a:pPr algn="ctr">
              <a:lnSpc>
                <a:spcPts val="4200"/>
              </a:lnSpc>
            </a:pPr>
            <a:r>
              <a:rPr lang="en-US" sz="3000">
                <a:solidFill>
                  <a:srgbClr val="FF6E00"/>
                </a:solidFill>
                <a:latin typeface="ITC Franklin Gothic"/>
                <a:ea typeface="ITC Franklin Gothic"/>
                <a:cs typeface="ITC Franklin Gothic"/>
                <a:sym typeface="ITC Franklin Gothic"/>
              </a:rPr>
              <a:t>Elfstedentocht</a:t>
            </a:r>
          </a:p>
        </p:txBody>
      </p:sp>
      <p:grpSp>
        <p:nvGrpSpPr>
          <p:cNvPr name="Group 14" id="14"/>
          <p:cNvGrpSpPr/>
          <p:nvPr/>
        </p:nvGrpSpPr>
        <p:grpSpPr>
          <a:xfrm rot="0">
            <a:off x="5169709" y="5056992"/>
            <a:ext cx="5155898" cy="2125168"/>
            <a:chOff x="0" y="0"/>
            <a:chExt cx="793511" cy="327071"/>
          </a:xfrm>
        </p:grpSpPr>
        <p:sp>
          <p:nvSpPr>
            <p:cNvPr name="Freeform 15" id="15"/>
            <p:cNvSpPr/>
            <p:nvPr/>
          </p:nvSpPr>
          <p:spPr>
            <a:xfrm flipH="false" flipV="false" rot="0">
              <a:off x="0" y="0"/>
              <a:ext cx="793511" cy="327071"/>
            </a:xfrm>
            <a:custGeom>
              <a:avLst/>
              <a:gdLst/>
              <a:ahLst/>
              <a:cxnLst/>
              <a:rect r="r" b="b" t="t" l="l"/>
              <a:pathLst>
                <a:path h="327071" w="793511">
                  <a:moveTo>
                    <a:pt x="22289" y="0"/>
                  </a:moveTo>
                  <a:lnTo>
                    <a:pt x="771222" y="0"/>
                  </a:lnTo>
                  <a:cubicBezTo>
                    <a:pt x="783532" y="0"/>
                    <a:pt x="793511" y="9979"/>
                    <a:pt x="793511" y="22289"/>
                  </a:cubicBezTo>
                  <a:lnTo>
                    <a:pt x="793511" y="304782"/>
                  </a:lnTo>
                  <a:cubicBezTo>
                    <a:pt x="793511" y="310693"/>
                    <a:pt x="791163" y="316363"/>
                    <a:pt x="786983" y="320543"/>
                  </a:cubicBezTo>
                  <a:cubicBezTo>
                    <a:pt x="782803" y="324723"/>
                    <a:pt x="777133" y="327071"/>
                    <a:pt x="771222" y="327071"/>
                  </a:cubicBezTo>
                  <a:lnTo>
                    <a:pt x="22289" y="327071"/>
                  </a:lnTo>
                  <a:cubicBezTo>
                    <a:pt x="16377" y="327071"/>
                    <a:pt x="10708" y="324723"/>
                    <a:pt x="6528" y="320543"/>
                  </a:cubicBezTo>
                  <a:cubicBezTo>
                    <a:pt x="2348" y="316363"/>
                    <a:pt x="0" y="310693"/>
                    <a:pt x="0" y="304782"/>
                  </a:cubicBezTo>
                  <a:lnTo>
                    <a:pt x="0" y="22289"/>
                  </a:lnTo>
                  <a:cubicBezTo>
                    <a:pt x="0" y="16377"/>
                    <a:pt x="2348" y="10708"/>
                    <a:pt x="6528" y="6528"/>
                  </a:cubicBezTo>
                  <a:cubicBezTo>
                    <a:pt x="10708" y="2348"/>
                    <a:pt x="16377" y="0"/>
                    <a:pt x="22289" y="0"/>
                  </a:cubicBezTo>
                  <a:close/>
                </a:path>
              </a:pathLst>
            </a:custGeom>
            <a:solidFill>
              <a:srgbClr val="FF6E00"/>
            </a:solidFill>
          </p:spPr>
        </p:sp>
        <p:sp>
          <p:nvSpPr>
            <p:cNvPr name="TextBox 16" id="16"/>
            <p:cNvSpPr txBox="true"/>
            <p:nvPr/>
          </p:nvSpPr>
          <p:spPr>
            <a:xfrm>
              <a:off x="0" y="-57150"/>
              <a:ext cx="793511" cy="384221"/>
            </a:xfrm>
            <a:prstGeom prst="rect">
              <a:avLst/>
            </a:prstGeom>
          </p:spPr>
          <p:txBody>
            <a:bodyPr anchor="ctr" rtlCol="false" tIns="50800" lIns="50800" bIns="50800" rIns="50800"/>
            <a:lstStyle/>
            <a:p>
              <a:pPr algn="ctr">
                <a:lnSpc>
                  <a:spcPts val="1960"/>
                </a:lnSpc>
              </a:pPr>
            </a:p>
          </p:txBody>
        </p:sp>
      </p:grpSp>
      <p:sp>
        <p:nvSpPr>
          <p:cNvPr name="TextBox 17" id="17"/>
          <p:cNvSpPr txBox="true"/>
          <p:nvPr/>
        </p:nvSpPr>
        <p:spPr>
          <a:xfrm rot="0">
            <a:off x="8144198" y="4515514"/>
            <a:ext cx="2181409" cy="505478"/>
          </a:xfrm>
          <a:prstGeom prst="rect">
            <a:avLst/>
          </a:prstGeom>
        </p:spPr>
        <p:txBody>
          <a:bodyPr anchor="t" rtlCol="false" tIns="0" lIns="0" bIns="0" rIns="0">
            <a:spAutoFit/>
          </a:bodyPr>
          <a:lstStyle/>
          <a:p>
            <a:pPr algn="ctr">
              <a:lnSpc>
                <a:spcPts val="3454"/>
              </a:lnSpc>
            </a:pPr>
            <a:r>
              <a:rPr lang="en-US" sz="2467">
                <a:solidFill>
                  <a:srgbClr val="FFFFFF"/>
                </a:solidFill>
                <a:latin typeface="ITC Franklin Gothic"/>
                <a:ea typeface="ITC Franklin Gothic"/>
                <a:cs typeface="ITC Franklin Gothic"/>
                <a:sym typeface="ITC Franklin Gothic"/>
              </a:rPr>
              <a:t>Wist je dat? </a:t>
            </a:r>
          </a:p>
        </p:txBody>
      </p:sp>
      <p:sp>
        <p:nvSpPr>
          <p:cNvPr name="TextBox 18" id="18"/>
          <p:cNvSpPr txBox="true"/>
          <p:nvPr/>
        </p:nvSpPr>
        <p:spPr>
          <a:xfrm rot="0">
            <a:off x="5762156" y="5209521"/>
            <a:ext cx="5277079" cy="417061"/>
          </a:xfrm>
          <a:prstGeom prst="rect">
            <a:avLst/>
          </a:prstGeom>
        </p:spPr>
        <p:txBody>
          <a:bodyPr anchor="t" rtlCol="false" tIns="0" lIns="0" bIns="0" rIns="0">
            <a:spAutoFit/>
          </a:bodyPr>
          <a:lstStyle/>
          <a:p>
            <a:pPr algn="l">
              <a:lnSpc>
                <a:spcPts val="1597"/>
              </a:lnSpc>
              <a:spcBef>
                <a:spcPct val="0"/>
              </a:spcBef>
            </a:pPr>
            <a:r>
              <a:rPr lang="en-US" sz="1141">
                <a:solidFill>
                  <a:srgbClr val="FFFFFF"/>
                </a:solidFill>
                <a:latin typeface="ITC Franklin Gothic Std"/>
                <a:ea typeface="ITC Franklin Gothic Std"/>
                <a:cs typeface="ITC Franklin Gothic Std"/>
                <a:sym typeface="ITC Franklin Gothic Std"/>
              </a:rPr>
              <a:t>Koning Willem-Al</a:t>
            </a:r>
            <a:r>
              <a:rPr lang="en-US" sz="1141">
                <a:solidFill>
                  <a:srgbClr val="FFFFFF"/>
                </a:solidFill>
                <a:latin typeface="ITC Franklin Gothic Std"/>
                <a:ea typeface="ITC Franklin Gothic Std"/>
                <a:cs typeface="ITC Franklin Gothic Std"/>
                <a:sym typeface="ITC Franklin Gothic Std"/>
              </a:rPr>
              <a:t>exander onder de schuilnaam W.A. van Buren in </a:t>
            </a:r>
          </a:p>
          <a:p>
            <a:pPr algn="l">
              <a:lnSpc>
                <a:spcPts val="1597"/>
              </a:lnSpc>
              <a:spcBef>
                <a:spcPct val="0"/>
              </a:spcBef>
            </a:pPr>
            <a:r>
              <a:rPr lang="en-US" sz="1141">
                <a:solidFill>
                  <a:srgbClr val="FFFFFF"/>
                </a:solidFill>
                <a:latin typeface="ITC Franklin Gothic Std"/>
                <a:ea typeface="ITC Franklin Gothic Std"/>
                <a:cs typeface="ITC Franklin Gothic Std"/>
                <a:sym typeface="ITC Franklin Gothic Std"/>
              </a:rPr>
              <a:t>1986 meedeed aan de Elfstedentocht?</a:t>
            </a:r>
          </a:p>
        </p:txBody>
      </p:sp>
      <p:sp>
        <p:nvSpPr>
          <p:cNvPr name="TextBox 19" id="19"/>
          <p:cNvSpPr txBox="true"/>
          <p:nvPr/>
        </p:nvSpPr>
        <p:spPr>
          <a:xfrm rot="0">
            <a:off x="5762156" y="5893475"/>
            <a:ext cx="5277079" cy="217920"/>
          </a:xfrm>
          <a:prstGeom prst="rect">
            <a:avLst/>
          </a:prstGeom>
        </p:spPr>
        <p:txBody>
          <a:bodyPr anchor="t" rtlCol="false" tIns="0" lIns="0" bIns="0" rIns="0">
            <a:spAutoFit/>
          </a:bodyPr>
          <a:lstStyle/>
          <a:p>
            <a:pPr algn="l">
              <a:lnSpc>
                <a:spcPts val="1597"/>
              </a:lnSpc>
              <a:spcBef>
                <a:spcPct val="0"/>
              </a:spcBef>
            </a:pPr>
            <a:r>
              <a:rPr lang="en-US" sz="1141">
                <a:solidFill>
                  <a:srgbClr val="FFFFFF"/>
                </a:solidFill>
                <a:latin typeface="ITC Franklin Gothic Std"/>
                <a:ea typeface="ITC Franklin Gothic Std"/>
                <a:cs typeface="ITC Franklin Gothic Std"/>
                <a:sym typeface="ITC Franklin Gothic Std"/>
              </a:rPr>
              <a:t>Als je de Elfstedentocht uitrijdt, je een Elfstedenkruisje krijgt?</a:t>
            </a:r>
          </a:p>
        </p:txBody>
      </p:sp>
      <p:sp>
        <p:nvSpPr>
          <p:cNvPr name="TextBox 20" id="20"/>
          <p:cNvSpPr txBox="true"/>
          <p:nvPr/>
        </p:nvSpPr>
        <p:spPr>
          <a:xfrm rot="0">
            <a:off x="5762156" y="6498685"/>
            <a:ext cx="5277079" cy="417061"/>
          </a:xfrm>
          <a:prstGeom prst="rect">
            <a:avLst/>
          </a:prstGeom>
        </p:spPr>
        <p:txBody>
          <a:bodyPr anchor="t" rtlCol="false" tIns="0" lIns="0" bIns="0" rIns="0">
            <a:spAutoFit/>
          </a:bodyPr>
          <a:lstStyle/>
          <a:p>
            <a:pPr algn="l">
              <a:lnSpc>
                <a:spcPts val="1597"/>
              </a:lnSpc>
            </a:pPr>
            <a:r>
              <a:rPr lang="en-US" sz="1141">
                <a:solidFill>
                  <a:srgbClr val="FFFFFF"/>
                </a:solidFill>
                <a:latin typeface="ITC Franklin Gothic Std"/>
                <a:ea typeface="ITC Franklin Gothic Std"/>
                <a:cs typeface="ITC Franklin Gothic Std"/>
                <a:sym typeface="ITC Franklin Gothic Std"/>
              </a:rPr>
              <a:t>Er een film is gemaakt over de zwaarste Elfstedentocht? Deze film</a:t>
            </a:r>
          </a:p>
          <a:p>
            <a:pPr algn="l">
              <a:lnSpc>
                <a:spcPts val="1597"/>
              </a:lnSpc>
              <a:spcBef>
                <a:spcPct val="0"/>
              </a:spcBef>
            </a:pPr>
            <a:r>
              <a:rPr lang="en-US" sz="1141">
                <a:solidFill>
                  <a:srgbClr val="FFFFFF"/>
                </a:solidFill>
                <a:latin typeface="ITC Franklin Gothic Std"/>
                <a:ea typeface="ITC Franklin Gothic Std"/>
                <a:cs typeface="ITC Franklin Gothic Std"/>
                <a:sym typeface="ITC Franklin Gothic Std"/>
              </a:rPr>
              <a:t> heet dan ook 'De Hel van 63'.</a:t>
            </a:r>
          </a:p>
        </p:txBody>
      </p:sp>
      <p:sp>
        <p:nvSpPr>
          <p:cNvPr name="Freeform 21" id="21"/>
          <p:cNvSpPr/>
          <p:nvPr/>
        </p:nvSpPr>
        <p:spPr>
          <a:xfrm flipH="true" flipV="false" rot="0">
            <a:off x="5346576" y="5273082"/>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2" id="22"/>
          <p:cNvSpPr/>
          <p:nvPr/>
        </p:nvSpPr>
        <p:spPr>
          <a:xfrm flipH="true" flipV="false" rot="0">
            <a:off x="5346576" y="5980472"/>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3" id="23"/>
          <p:cNvSpPr/>
          <p:nvPr/>
        </p:nvSpPr>
        <p:spPr>
          <a:xfrm flipH="true" flipV="false" rot="0">
            <a:off x="5346576" y="6554491"/>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4" id="24"/>
          <p:cNvSpPr txBox="true"/>
          <p:nvPr/>
        </p:nvSpPr>
        <p:spPr>
          <a:xfrm rot="0">
            <a:off x="492411" y="4986134"/>
            <a:ext cx="4229136" cy="516816"/>
          </a:xfrm>
          <a:prstGeom prst="rect">
            <a:avLst/>
          </a:prstGeom>
        </p:spPr>
        <p:txBody>
          <a:bodyPr anchor="t" rtlCol="false" tIns="0" lIns="0" bIns="0" rIns="0">
            <a:spAutoFit/>
          </a:bodyPr>
          <a:lstStyle/>
          <a:p>
            <a:pPr algn="l">
              <a:lnSpc>
                <a:spcPts val="1960"/>
              </a:lnSpc>
            </a:pPr>
            <a:r>
              <a:rPr lang="en-US" sz="1400">
                <a:solidFill>
                  <a:srgbClr val="EAF6FE"/>
                </a:solidFill>
                <a:latin typeface="ITC Franklin Gothic LT"/>
                <a:ea typeface="ITC Franklin Gothic LT"/>
                <a:cs typeface="ITC Franklin Gothic LT"/>
                <a:sym typeface="ITC Franklin Gothic LT"/>
              </a:rPr>
              <a:t>eeuw</a:t>
            </a:r>
            <a:r>
              <a:rPr lang="en-US" sz="1400">
                <a:solidFill>
                  <a:srgbClr val="EAF6FE"/>
                </a:solidFill>
                <a:latin typeface="ITC Franklin Gothic LT"/>
                <a:ea typeface="ITC Franklin Gothic LT"/>
                <a:cs typeface="ITC Franklin Gothic LT"/>
                <a:sym typeface="ITC Franklin Gothic LT"/>
              </a:rPr>
              <a:t> nog niet koud genoeg geweest, waardoor het ijs te dun was om de Elfstedentocht te rijden.</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EAF6FE"/>
        </a:solidFill>
      </p:bgPr>
    </p:bg>
    <p:spTree>
      <p:nvGrpSpPr>
        <p:cNvPr id="1" name=""/>
        <p:cNvGrpSpPr/>
        <p:nvPr/>
      </p:nvGrpSpPr>
      <p:grpSpPr>
        <a:xfrm>
          <a:off x="0" y="0"/>
          <a:ext cx="0" cy="0"/>
          <a:chOff x="0" y="0"/>
          <a:chExt cx="0" cy="0"/>
        </a:xfrm>
      </p:grpSpPr>
      <p:sp>
        <p:nvSpPr>
          <p:cNvPr name="Freeform 2" id="2"/>
          <p:cNvSpPr/>
          <p:nvPr/>
        </p:nvSpPr>
        <p:spPr>
          <a:xfrm flipH="false" flipV="false" rot="0">
            <a:off x="-61536" y="0"/>
            <a:ext cx="11438136" cy="7620658"/>
          </a:xfrm>
          <a:custGeom>
            <a:avLst/>
            <a:gdLst/>
            <a:ahLst/>
            <a:cxnLst/>
            <a:rect r="r" b="b" t="t" l="l"/>
            <a:pathLst>
              <a:path h="7620658" w="11438136">
                <a:moveTo>
                  <a:pt x="0" y="0"/>
                </a:moveTo>
                <a:lnTo>
                  <a:pt x="11438136" y="0"/>
                </a:lnTo>
                <a:lnTo>
                  <a:pt x="11438136" y="7620658"/>
                </a:lnTo>
                <a:lnTo>
                  <a:pt x="0" y="7620658"/>
                </a:lnTo>
                <a:lnTo>
                  <a:pt x="0" y="0"/>
                </a:lnTo>
                <a:close/>
              </a:path>
            </a:pathLst>
          </a:custGeom>
          <a:blipFill>
            <a:blip r:embed="rId2">
              <a:alphaModFix amt="39000"/>
            </a:blip>
            <a:stretch>
              <a:fillRect l="0" t="0" r="0" b="0"/>
            </a:stretch>
          </a:blipFill>
        </p:spPr>
      </p:sp>
      <p:grpSp>
        <p:nvGrpSpPr>
          <p:cNvPr name="Group 3" id="3"/>
          <p:cNvGrpSpPr/>
          <p:nvPr/>
        </p:nvGrpSpPr>
        <p:grpSpPr>
          <a:xfrm rot="0">
            <a:off x="0" y="0"/>
            <a:ext cx="10853925" cy="7560000"/>
            <a:chOff x="0" y="0"/>
            <a:chExt cx="3889802" cy="2709333"/>
          </a:xfrm>
        </p:grpSpPr>
        <p:sp>
          <p:nvSpPr>
            <p:cNvPr name="Freeform 4" id="4"/>
            <p:cNvSpPr/>
            <p:nvPr/>
          </p:nvSpPr>
          <p:spPr>
            <a:xfrm flipH="false" flipV="false" rot="0">
              <a:off x="0" y="0"/>
              <a:ext cx="3889802" cy="2709333"/>
            </a:xfrm>
            <a:custGeom>
              <a:avLst/>
              <a:gdLst/>
              <a:ahLst/>
              <a:cxnLst/>
              <a:rect r="r" b="b" t="t" l="l"/>
              <a:pathLst>
                <a:path h="2709333" w="3889802">
                  <a:moveTo>
                    <a:pt x="0" y="0"/>
                  </a:moveTo>
                  <a:lnTo>
                    <a:pt x="3889802" y="0"/>
                  </a:lnTo>
                  <a:lnTo>
                    <a:pt x="3889802" y="2709333"/>
                  </a:lnTo>
                  <a:lnTo>
                    <a:pt x="0" y="2709333"/>
                  </a:lnTo>
                  <a:close/>
                </a:path>
              </a:pathLst>
            </a:custGeom>
            <a:solidFill>
              <a:srgbClr val="0039A6">
                <a:alpha val="62745"/>
              </a:srgbClr>
            </a:solidFill>
          </p:spPr>
        </p:sp>
        <p:sp>
          <p:nvSpPr>
            <p:cNvPr name="TextBox 5" id="5"/>
            <p:cNvSpPr txBox="true"/>
            <p:nvPr/>
          </p:nvSpPr>
          <p:spPr>
            <a:xfrm>
              <a:off x="0" y="-47625"/>
              <a:ext cx="3889802" cy="2756958"/>
            </a:xfrm>
            <a:prstGeom prst="rect">
              <a:avLst/>
            </a:prstGeom>
          </p:spPr>
          <p:txBody>
            <a:bodyPr anchor="ctr" rtlCol="false" tIns="50800" lIns="50800" bIns="50800" rIns="50800"/>
            <a:lstStyle/>
            <a:p>
              <a:pPr algn="ctr">
                <a:lnSpc>
                  <a:spcPts val="1679"/>
                </a:lnSpc>
              </a:pPr>
            </a:p>
          </p:txBody>
        </p:sp>
      </p:grpSp>
      <p:sp>
        <p:nvSpPr>
          <p:cNvPr name="Freeform 6" id="6"/>
          <p:cNvSpPr/>
          <p:nvPr/>
        </p:nvSpPr>
        <p:spPr>
          <a:xfrm flipH="false" flipV="false" rot="0">
            <a:off x="-5257273" y="325483"/>
            <a:ext cx="10692000" cy="711796"/>
          </a:xfrm>
          <a:custGeom>
            <a:avLst/>
            <a:gdLst/>
            <a:ahLst/>
            <a:cxnLst/>
            <a:rect r="r" b="b" t="t" l="l"/>
            <a:pathLst>
              <a:path h="711796" w="10692000">
                <a:moveTo>
                  <a:pt x="0" y="0"/>
                </a:moveTo>
                <a:lnTo>
                  <a:pt x="10692000" y="0"/>
                </a:lnTo>
                <a:lnTo>
                  <a:pt x="10692000" y="711796"/>
                </a:lnTo>
                <a:lnTo>
                  <a:pt x="0" y="711796"/>
                </a:lnTo>
                <a:lnTo>
                  <a:pt x="0" y="0"/>
                </a:lnTo>
                <a:close/>
              </a:path>
            </a:pathLst>
          </a:custGeom>
          <a:blipFill>
            <a:blip r:embed="rId3"/>
            <a:stretch>
              <a:fillRect l="0" t="-490756" r="0" b="-166295"/>
            </a:stretch>
          </a:blipFill>
        </p:spPr>
      </p:sp>
      <p:grpSp>
        <p:nvGrpSpPr>
          <p:cNvPr name="Group 7" id="7"/>
          <p:cNvGrpSpPr/>
          <p:nvPr/>
        </p:nvGrpSpPr>
        <p:grpSpPr>
          <a:xfrm rot="0">
            <a:off x="-61536" y="1253934"/>
            <a:ext cx="8180105" cy="937961"/>
            <a:chOff x="0" y="0"/>
            <a:chExt cx="2931565" cy="336144"/>
          </a:xfrm>
        </p:grpSpPr>
        <p:sp>
          <p:nvSpPr>
            <p:cNvPr name="Freeform 8" id="8"/>
            <p:cNvSpPr/>
            <p:nvPr/>
          </p:nvSpPr>
          <p:spPr>
            <a:xfrm flipH="false" flipV="false" rot="0">
              <a:off x="0" y="0"/>
              <a:ext cx="2931565" cy="336144"/>
            </a:xfrm>
            <a:custGeom>
              <a:avLst/>
              <a:gdLst/>
              <a:ahLst/>
              <a:cxnLst/>
              <a:rect r="r" b="b" t="t" l="l"/>
              <a:pathLst>
                <a:path h="336144" w="2931565">
                  <a:moveTo>
                    <a:pt x="0" y="0"/>
                  </a:moveTo>
                  <a:lnTo>
                    <a:pt x="2931565" y="0"/>
                  </a:lnTo>
                  <a:lnTo>
                    <a:pt x="2931565" y="336144"/>
                  </a:lnTo>
                  <a:lnTo>
                    <a:pt x="0" y="336144"/>
                  </a:lnTo>
                  <a:close/>
                </a:path>
              </a:pathLst>
            </a:custGeom>
            <a:solidFill>
              <a:srgbClr val="FF6E00"/>
            </a:solidFill>
          </p:spPr>
        </p:sp>
        <p:sp>
          <p:nvSpPr>
            <p:cNvPr name="TextBox 9" id="9"/>
            <p:cNvSpPr txBox="true"/>
            <p:nvPr/>
          </p:nvSpPr>
          <p:spPr>
            <a:xfrm>
              <a:off x="0" y="-28575"/>
              <a:ext cx="2931565" cy="364719"/>
            </a:xfrm>
            <a:prstGeom prst="rect">
              <a:avLst/>
            </a:prstGeom>
          </p:spPr>
          <p:txBody>
            <a:bodyPr anchor="ctr" rtlCol="false" tIns="50800" lIns="50800" bIns="50800" rIns="50800"/>
            <a:lstStyle/>
            <a:p>
              <a:pPr algn="ctr">
                <a:lnSpc>
                  <a:spcPts val="1960"/>
                </a:lnSpc>
                <a:spcBef>
                  <a:spcPct val="0"/>
                </a:spcBef>
              </a:pPr>
            </a:p>
          </p:txBody>
        </p:sp>
      </p:grpSp>
      <p:sp>
        <p:nvSpPr>
          <p:cNvPr name="Freeform 10" id="10"/>
          <p:cNvSpPr/>
          <p:nvPr/>
        </p:nvSpPr>
        <p:spPr>
          <a:xfrm flipH="false" flipV="false" rot="0">
            <a:off x="3808845" y="5045464"/>
            <a:ext cx="3251763" cy="2167842"/>
          </a:xfrm>
          <a:custGeom>
            <a:avLst/>
            <a:gdLst/>
            <a:ahLst/>
            <a:cxnLst/>
            <a:rect r="r" b="b" t="t" l="l"/>
            <a:pathLst>
              <a:path h="2167842" w="3251763">
                <a:moveTo>
                  <a:pt x="0" y="0"/>
                </a:moveTo>
                <a:lnTo>
                  <a:pt x="3251764" y="0"/>
                </a:lnTo>
                <a:lnTo>
                  <a:pt x="3251764" y="2167843"/>
                </a:lnTo>
                <a:lnTo>
                  <a:pt x="0" y="2167843"/>
                </a:lnTo>
                <a:lnTo>
                  <a:pt x="0" y="0"/>
                </a:lnTo>
                <a:close/>
              </a:path>
            </a:pathLst>
          </a:custGeom>
          <a:blipFill>
            <a:blip r:embed="rId4"/>
            <a:stretch>
              <a:fillRect l="0" t="-75124" r="0" b="-50015"/>
            </a:stretch>
          </a:blipFill>
        </p:spPr>
      </p:sp>
      <p:sp>
        <p:nvSpPr>
          <p:cNvPr name="Freeform 11" id="11"/>
          <p:cNvSpPr/>
          <p:nvPr/>
        </p:nvSpPr>
        <p:spPr>
          <a:xfrm flipH="false" flipV="false" rot="0">
            <a:off x="7268061" y="5045464"/>
            <a:ext cx="3104047" cy="2167842"/>
          </a:xfrm>
          <a:custGeom>
            <a:avLst/>
            <a:gdLst/>
            <a:ahLst/>
            <a:cxnLst/>
            <a:rect r="r" b="b" t="t" l="l"/>
            <a:pathLst>
              <a:path h="2167842" w="3104047">
                <a:moveTo>
                  <a:pt x="0" y="0"/>
                </a:moveTo>
                <a:lnTo>
                  <a:pt x="3104048" y="0"/>
                </a:lnTo>
                <a:lnTo>
                  <a:pt x="3104048" y="2167843"/>
                </a:lnTo>
                <a:lnTo>
                  <a:pt x="0" y="2167843"/>
                </a:lnTo>
                <a:lnTo>
                  <a:pt x="0" y="0"/>
                </a:lnTo>
                <a:close/>
              </a:path>
            </a:pathLst>
          </a:custGeom>
          <a:blipFill>
            <a:blip r:embed="rId5"/>
            <a:stretch>
              <a:fillRect l="0" t="-57322" r="0" b="-57322"/>
            </a:stretch>
          </a:blipFill>
        </p:spPr>
      </p:sp>
      <p:sp>
        <p:nvSpPr>
          <p:cNvPr name="Freeform 12" id="12"/>
          <p:cNvSpPr/>
          <p:nvPr/>
        </p:nvSpPr>
        <p:spPr>
          <a:xfrm flipH="false" flipV="false" rot="0">
            <a:off x="8501136" y="346269"/>
            <a:ext cx="1632288" cy="2190991"/>
          </a:xfrm>
          <a:custGeom>
            <a:avLst/>
            <a:gdLst/>
            <a:ahLst/>
            <a:cxnLst/>
            <a:rect r="r" b="b" t="t" l="l"/>
            <a:pathLst>
              <a:path h="2190991" w="1632288">
                <a:moveTo>
                  <a:pt x="0" y="0"/>
                </a:moveTo>
                <a:lnTo>
                  <a:pt x="1632288" y="0"/>
                </a:lnTo>
                <a:lnTo>
                  <a:pt x="1632288" y="2190991"/>
                </a:lnTo>
                <a:lnTo>
                  <a:pt x="0" y="219099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0">
            <a:off x="347532" y="5045464"/>
            <a:ext cx="3251763" cy="2166487"/>
          </a:xfrm>
          <a:custGeom>
            <a:avLst/>
            <a:gdLst/>
            <a:ahLst/>
            <a:cxnLst/>
            <a:rect r="r" b="b" t="t" l="l"/>
            <a:pathLst>
              <a:path h="2166487" w="3251763">
                <a:moveTo>
                  <a:pt x="0" y="0"/>
                </a:moveTo>
                <a:lnTo>
                  <a:pt x="3251763" y="0"/>
                </a:lnTo>
                <a:lnTo>
                  <a:pt x="3251763" y="2166488"/>
                </a:lnTo>
                <a:lnTo>
                  <a:pt x="0" y="2166488"/>
                </a:lnTo>
                <a:lnTo>
                  <a:pt x="0" y="0"/>
                </a:lnTo>
                <a:close/>
              </a:path>
            </a:pathLst>
          </a:custGeom>
          <a:blipFill>
            <a:blip r:embed="rId2"/>
            <a:stretch>
              <a:fillRect l="0" t="0" r="0" b="0"/>
            </a:stretch>
          </a:blipFill>
        </p:spPr>
      </p:sp>
      <p:sp>
        <p:nvSpPr>
          <p:cNvPr name="TextBox 14" id="14"/>
          <p:cNvSpPr txBox="true"/>
          <p:nvPr/>
        </p:nvSpPr>
        <p:spPr>
          <a:xfrm rot="0">
            <a:off x="405799" y="1256190"/>
            <a:ext cx="7535569" cy="847947"/>
          </a:xfrm>
          <a:prstGeom prst="rect">
            <a:avLst/>
          </a:prstGeom>
        </p:spPr>
        <p:txBody>
          <a:bodyPr anchor="t" rtlCol="false" tIns="0" lIns="0" bIns="0" rIns="0">
            <a:spAutoFit/>
          </a:bodyPr>
          <a:lstStyle/>
          <a:p>
            <a:pPr algn="l">
              <a:lnSpc>
                <a:spcPts val="2100"/>
              </a:lnSpc>
              <a:spcBef>
                <a:spcPct val="0"/>
              </a:spcBef>
            </a:pPr>
            <a:r>
              <a:rPr lang="en-US" sz="1500">
                <a:solidFill>
                  <a:srgbClr val="FFFFFF"/>
                </a:solidFill>
                <a:latin typeface="ITC Franklin Gothic"/>
                <a:ea typeface="ITC Franklin Gothic"/>
                <a:cs typeface="ITC Franklin Gothic"/>
                <a:sym typeface="ITC Franklin Gothic"/>
              </a:rPr>
              <a:t>Voor</a:t>
            </a:r>
            <a:r>
              <a:rPr lang="en-US" sz="1500">
                <a:solidFill>
                  <a:srgbClr val="FFFFFF"/>
                </a:solidFill>
                <a:latin typeface="ITC Franklin Gothic"/>
                <a:ea typeface="ITC Franklin Gothic"/>
                <a:cs typeface="ITC Franklin Gothic"/>
                <a:sym typeface="ITC Franklin Gothic"/>
              </a:rPr>
              <a:t> kinderen is schaatsen een ontzettend leuke sport. Om naar te kijken, en vooral om te doen! Als er natuurijs ligt, maar ook om af en toe eens met vrienden naar de ijsbaan te gaan óf om echt voor te trainen en misschien wel wedstrijden te rijden.</a:t>
            </a:r>
          </a:p>
        </p:txBody>
      </p:sp>
      <p:sp>
        <p:nvSpPr>
          <p:cNvPr name="TextBox 15" id="15"/>
          <p:cNvSpPr txBox="true"/>
          <p:nvPr/>
        </p:nvSpPr>
        <p:spPr>
          <a:xfrm rot="0">
            <a:off x="405799" y="178461"/>
            <a:ext cx="3467100" cy="796290"/>
          </a:xfrm>
          <a:prstGeom prst="rect">
            <a:avLst/>
          </a:prstGeom>
        </p:spPr>
        <p:txBody>
          <a:bodyPr anchor="t" rtlCol="false" tIns="0" lIns="0" bIns="0" rIns="0">
            <a:spAutoFit/>
          </a:bodyPr>
          <a:lstStyle/>
          <a:p>
            <a:pPr algn="ctr">
              <a:lnSpc>
                <a:spcPts val="5460"/>
              </a:lnSpc>
            </a:pPr>
            <a:r>
              <a:rPr lang="en-US" sz="3900">
                <a:solidFill>
                  <a:srgbClr val="FF6E00"/>
                </a:solidFill>
                <a:latin typeface="ITC Franklin Gothic"/>
                <a:ea typeface="ITC Franklin Gothic"/>
                <a:cs typeface="ITC Franklin Gothic"/>
                <a:sym typeface="ITC Franklin Gothic"/>
              </a:rPr>
              <a:t>Zelf schaatsen!</a:t>
            </a:r>
          </a:p>
        </p:txBody>
      </p:sp>
      <p:sp>
        <p:nvSpPr>
          <p:cNvPr name="TextBox 16" id="16"/>
          <p:cNvSpPr txBox="true"/>
          <p:nvPr/>
        </p:nvSpPr>
        <p:spPr>
          <a:xfrm rot="0">
            <a:off x="420953" y="2680163"/>
            <a:ext cx="8665156" cy="764429"/>
          </a:xfrm>
          <a:prstGeom prst="rect">
            <a:avLst/>
          </a:prstGeom>
        </p:spPr>
        <p:txBody>
          <a:bodyPr anchor="t" rtlCol="false" tIns="0" lIns="0" bIns="0" rIns="0">
            <a:spAutoFit/>
          </a:bodyPr>
          <a:lstStyle/>
          <a:p>
            <a:pPr algn="l">
              <a:lnSpc>
                <a:spcPts val="1959"/>
              </a:lnSpc>
              <a:spcBef>
                <a:spcPct val="0"/>
              </a:spcBef>
            </a:pPr>
            <a:r>
              <a:rPr lang="en-US" sz="1399">
                <a:solidFill>
                  <a:srgbClr val="EAF6FE"/>
                </a:solidFill>
                <a:latin typeface="ITC Franklin Gothic Std"/>
                <a:ea typeface="ITC Franklin Gothic Std"/>
                <a:cs typeface="ITC Franklin Gothic Std"/>
                <a:sym typeface="ITC Franklin Gothic Std"/>
              </a:rPr>
              <a:t>Als je nog maar net begint met schaatsen en les neemt bij een (kunst-)schaatsvereniging, zul je beginnen om spelenderwijs te leren. Oefeningen die je bijvoorbeeld gaat doen zijn: op één of twee benen glijden, slalommen (tussen pionnen door schaatsen), remmen, dichtbij de grond zitten en overstappen in de bocht.</a:t>
            </a:r>
          </a:p>
        </p:txBody>
      </p:sp>
      <p:sp>
        <p:nvSpPr>
          <p:cNvPr name="TextBox 17" id="17"/>
          <p:cNvSpPr txBox="true"/>
          <p:nvPr/>
        </p:nvSpPr>
        <p:spPr>
          <a:xfrm rot="0">
            <a:off x="420953" y="3587495"/>
            <a:ext cx="8399132" cy="764429"/>
          </a:xfrm>
          <a:prstGeom prst="rect">
            <a:avLst/>
          </a:prstGeom>
        </p:spPr>
        <p:txBody>
          <a:bodyPr anchor="t" rtlCol="false" tIns="0" lIns="0" bIns="0" rIns="0">
            <a:spAutoFit/>
          </a:bodyPr>
          <a:lstStyle/>
          <a:p>
            <a:pPr algn="l">
              <a:lnSpc>
                <a:spcPts val="1959"/>
              </a:lnSpc>
              <a:spcBef>
                <a:spcPct val="0"/>
              </a:spcBef>
            </a:pPr>
            <a:r>
              <a:rPr lang="en-US" sz="1399">
                <a:solidFill>
                  <a:srgbClr val="EAF6FE"/>
                </a:solidFill>
                <a:latin typeface="ITC Franklin Gothic Std"/>
                <a:ea typeface="ITC Franklin Gothic Std"/>
                <a:cs typeface="ITC Franklin Gothic Std"/>
                <a:sym typeface="ITC Franklin Gothic Std"/>
              </a:rPr>
              <a:t>Soms zijn er leuke activiteiten als jeugdelfstedentochten, clinics van topschaatsers en clubwedstrijden. </a:t>
            </a:r>
          </a:p>
          <a:p>
            <a:pPr algn="l">
              <a:lnSpc>
                <a:spcPts val="1959"/>
              </a:lnSpc>
              <a:spcBef>
                <a:spcPct val="0"/>
              </a:spcBef>
            </a:pPr>
            <a:r>
              <a:rPr lang="en-US" sz="1399">
                <a:solidFill>
                  <a:srgbClr val="EAF6FE"/>
                </a:solidFill>
                <a:latin typeface="ITC Franklin Gothic Std"/>
                <a:ea typeface="ITC Franklin Gothic Std"/>
                <a:cs typeface="ITC Franklin Gothic Std"/>
                <a:sym typeface="ITC Franklin Gothic Std"/>
              </a:rPr>
              <a:t>Als je het leuk vond om aan het jeugdschaatsen mee te doen, kun je meestal gelijk doorstromen naar een trainings- of wedstrijdgroep van een vereniging in de buurt.</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EAF6FE"/>
        </a:solidFill>
      </p:bgPr>
    </p:bg>
    <p:spTree>
      <p:nvGrpSpPr>
        <p:cNvPr id="1" name=""/>
        <p:cNvGrpSpPr/>
        <p:nvPr/>
      </p:nvGrpSpPr>
      <p:grpSpPr>
        <a:xfrm>
          <a:off x="0" y="0"/>
          <a:ext cx="0" cy="0"/>
          <a:chOff x="0" y="0"/>
          <a:chExt cx="0" cy="0"/>
        </a:xfrm>
      </p:grpSpPr>
      <p:sp>
        <p:nvSpPr>
          <p:cNvPr name="Freeform 2" id="2"/>
          <p:cNvSpPr/>
          <p:nvPr/>
        </p:nvSpPr>
        <p:spPr>
          <a:xfrm flipH="false" flipV="false" rot="0">
            <a:off x="-2980832" y="-1203622"/>
            <a:ext cx="13834757" cy="9901292"/>
          </a:xfrm>
          <a:custGeom>
            <a:avLst/>
            <a:gdLst/>
            <a:ahLst/>
            <a:cxnLst/>
            <a:rect r="r" b="b" t="t" l="l"/>
            <a:pathLst>
              <a:path h="9901292" w="13834757">
                <a:moveTo>
                  <a:pt x="0" y="0"/>
                </a:moveTo>
                <a:lnTo>
                  <a:pt x="13834757" y="0"/>
                </a:lnTo>
                <a:lnTo>
                  <a:pt x="13834757" y="9901293"/>
                </a:lnTo>
                <a:lnTo>
                  <a:pt x="0" y="9901293"/>
                </a:lnTo>
                <a:lnTo>
                  <a:pt x="0" y="0"/>
                </a:lnTo>
                <a:close/>
              </a:path>
            </a:pathLst>
          </a:custGeom>
          <a:blipFill>
            <a:blip r:embed="rId2"/>
            <a:stretch>
              <a:fillRect l="-10001" t="0" r="-9278" b="0"/>
            </a:stretch>
          </a:blipFill>
        </p:spPr>
      </p:sp>
      <p:grpSp>
        <p:nvGrpSpPr>
          <p:cNvPr name="Group 3" id="3"/>
          <p:cNvGrpSpPr/>
          <p:nvPr/>
        </p:nvGrpSpPr>
        <p:grpSpPr>
          <a:xfrm rot="0">
            <a:off x="0" y="0"/>
            <a:ext cx="10853925" cy="7560000"/>
            <a:chOff x="0" y="0"/>
            <a:chExt cx="3889802" cy="2709333"/>
          </a:xfrm>
        </p:grpSpPr>
        <p:sp>
          <p:nvSpPr>
            <p:cNvPr name="Freeform 4" id="4"/>
            <p:cNvSpPr/>
            <p:nvPr/>
          </p:nvSpPr>
          <p:spPr>
            <a:xfrm flipH="false" flipV="false" rot="0">
              <a:off x="0" y="0"/>
              <a:ext cx="3889802" cy="2709333"/>
            </a:xfrm>
            <a:custGeom>
              <a:avLst/>
              <a:gdLst/>
              <a:ahLst/>
              <a:cxnLst/>
              <a:rect r="r" b="b" t="t" l="l"/>
              <a:pathLst>
                <a:path h="2709333" w="3889802">
                  <a:moveTo>
                    <a:pt x="0" y="0"/>
                  </a:moveTo>
                  <a:lnTo>
                    <a:pt x="3889802" y="0"/>
                  </a:lnTo>
                  <a:lnTo>
                    <a:pt x="3889802" y="2709333"/>
                  </a:lnTo>
                  <a:lnTo>
                    <a:pt x="0" y="2709333"/>
                  </a:lnTo>
                  <a:close/>
                </a:path>
              </a:pathLst>
            </a:custGeom>
            <a:solidFill>
              <a:srgbClr val="0039A6">
                <a:alpha val="62745"/>
              </a:srgbClr>
            </a:solidFill>
          </p:spPr>
        </p:sp>
        <p:sp>
          <p:nvSpPr>
            <p:cNvPr name="TextBox 5" id="5"/>
            <p:cNvSpPr txBox="true"/>
            <p:nvPr/>
          </p:nvSpPr>
          <p:spPr>
            <a:xfrm>
              <a:off x="0" y="-47625"/>
              <a:ext cx="3889802" cy="2756958"/>
            </a:xfrm>
            <a:prstGeom prst="rect">
              <a:avLst/>
            </a:prstGeom>
          </p:spPr>
          <p:txBody>
            <a:bodyPr anchor="ctr" rtlCol="false" tIns="50800" lIns="50800" bIns="50800" rIns="50800"/>
            <a:lstStyle/>
            <a:p>
              <a:pPr algn="ctr">
                <a:lnSpc>
                  <a:spcPts val="1679"/>
                </a:lnSpc>
              </a:pPr>
            </a:p>
          </p:txBody>
        </p:sp>
      </p:grpSp>
      <p:sp>
        <p:nvSpPr>
          <p:cNvPr name="Freeform 6" id="6"/>
          <p:cNvSpPr/>
          <p:nvPr/>
        </p:nvSpPr>
        <p:spPr>
          <a:xfrm flipH="false" flipV="false" rot="0">
            <a:off x="-1315300" y="1528592"/>
            <a:ext cx="10692000" cy="990911"/>
          </a:xfrm>
          <a:custGeom>
            <a:avLst/>
            <a:gdLst/>
            <a:ahLst/>
            <a:cxnLst/>
            <a:rect r="r" b="b" t="t" l="l"/>
            <a:pathLst>
              <a:path h="990911" w="10692000">
                <a:moveTo>
                  <a:pt x="0" y="0"/>
                </a:moveTo>
                <a:lnTo>
                  <a:pt x="10692000" y="0"/>
                </a:lnTo>
                <a:lnTo>
                  <a:pt x="10692000" y="990912"/>
                </a:lnTo>
                <a:lnTo>
                  <a:pt x="0" y="990912"/>
                </a:lnTo>
                <a:lnTo>
                  <a:pt x="0" y="0"/>
                </a:lnTo>
                <a:close/>
              </a:path>
            </a:pathLst>
          </a:custGeom>
          <a:blipFill>
            <a:blip r:embed="rId3"/>
            <a:stretch>
              <a:fillRect l="0" t="-352522" r="0" b="-91286"/>
            </a:stretch>
          </a:blipFill>
        </p:spPr>
      </p:sp>
      <p:grpSp>
        <p:nvGrpSpPr>
          <p:cNvPr name="Group 7" id="7"/>
          <p:cNvGrpSpPr/>
          <p:nvPr/>
        </p:nvGrpSpPr>
        <p:grpSpPr>
          <a:xfrm rot="0">
            <a:off x="1498759" y="2342183"/>
            <a:ext cx="7255537" cy="903929"/>
            <a:chOff x="0" y="0"/>
            <a:chExt cx="2600221" cy="323948"/>
          </a:xfrm>
        </p:grpSpPr>
        <p:sp>
          <p:nvSpPr>
            <p:cNvPr name="Freeform 8" id="8"/>
            <p:cNvSpPr/>
            <p:nvPr/>
          </p:nvSpPr>
          <p:spPr>
            <a:xfrm flipH="false" flipV="false" rot="0">
              <a:off x="0" y="0"/>
              <a:ext cx="2600221" cy="323948"/>
            </a:xfrm>
            <a:custGeom>
              <a:avLst/>
              <a:gdLst/>
              <a:ahLst/>
              <a:cxnLst/>
              <a:rect r="r" b="b" t="t" l="l"/>
              <a:pathLst>
                <a:path h="323948" w="2600221">
                  <a:moveTo>
                    <a:pt x="0" y="0"/>
                  </a:moveTo>
                  <a:lnTo>
                    <a:pt x="2600221" y="0"/>
                  </a:lnTo>
                  <a:lnTo>
                    <a:pt x="2600221" y="323948"/>
                  </a:lnTo>
                  <a:lnTo>
                    <a:pt x="0" y="323948"/>
                  </a:lnTo>
                  <a:close/>
                </a:path>
              </a:pathLst>
            </a:custGeom>
            <a:solidFill>
              <a:srgbClr val="FF6E00"/>
            </a:solidFill>
          </p:spPr>
        </p:sp>
        <p:sp>
          <p:nvSpPr>
            <p:cNvPr name="TextBox 9" id="9"/>
            <p:cNvSpPr txBox="true"/>
            <p:nvPr/>
          </p:nvSpPr>
          <p:spPr>
            <a:xfrm>
              <a:off x="0" y="-28575"/>
              <a:ext cx="2600221" cy="352523"/>
            </a:xfrm>
            <a:prstGeom prst="rect">
              <a:avLst/>
            </a:prstGeom>
          </p:spPr>
          <p:txBody>
            <a:bodyPr anchor="ctr" rtlCol="false" tIns="50800" lIns="50800" bIns="50800" rIns="50800"/>
            <a:lstStyle/>
            <a:p>
              <a:pPr algn="ctr">
                <a:lnSpc>
                  <a:spcPts val="1960"/>
                </a:lnSpc>
                <a:spcBef>
                  <a:spcPct val="0"/>
                </a:spcBef>
              </a:pPr>
            </a:p>
          </p:txBody>
        </p:sp>
      </p:grpSp>
      <p:sp>
        <p:nvSpPr>
          <p:cNvPr name="Freeform 10" id="10"/>
          <p:cNvSpPr/>
          <p:nvPr/>
        </p:nvSpPr>
        <p:spPr>
          <a:xfrm flipH="false" flipV="false" rot="0">
            <a:off x="767839" y="5642691"/>
            <a:ext cx="1461840" cy="1161309"/>
          </a:xfrm>
          <a:custGeom>
            <a:avLst/>
            <a:gdLst/>
            <a:ahLst/>
            <a:cxnLst/>
            <a:rect r="r" b="b" t="t" l="l"/>
            <a:pathLst>
              <a:path h="1161309" w="1461840">
                <a:moveTo>
                  <a:pt x="0" y="0"/>
                </a:moveTo>
                <a:lnTo>
                  <a:pt x="1461839" y="0"/>
                </a:lnTo>
                <a:lnTo>
                  <a:pt x="1461839" y="1161309"/>
                </a:lnTo>
                <a:lnTo>
                  <a:pt x="0" y="1161309"/>
                </a:lnTo>
                <a:lnTo>
                  <a:pt x="0" y="0"/>
                </a:lnTo>
                <a:close/>
              </a:path>
            </a:pathLst>
          </a:custGeom>
          <a:blipFill>
            <a:blip r:embed="rId4"/>
            <a:stretch>
              <a:fillRect l="0" t="0" r="0" b="0"/>
            </a:stretch>
          </a:blipFill>
        </p:spPr>
      </p:sp>
      <p:sp>
        <p:nvSpPr>
          <p:cNvPr name="Freeform 11" id="11"/>
          <p:cNvSpPr/>
          <p:nvPr/>
        </p:nvSpPr>
        <p:spPr>
          <a:xfrm flipH="false" flipV="false" rot="0">
            <a:off x="6813118" y="5897724"/>
            <a:ext cx="3122882" cy="879685"/>
          </a:xfrm>
          <a:custGeom>
            <a:avLst/>
            <a:gdLst/>
            <a:ahLst/>
            <a:cxnLst/>
            <a:rect r="r" b="b" t="t" l="l"/>
            <a:pathLst>
              <a:path h="879685" w="3122882">
                <a:moveTo>
                  <a:pt x="0" y="0"/>
                </a:moveTo>
                <a:lnTo>
                  <a:pt x="3122882" y="0"/>
                </a:lnTo>
                <a:lnTo>
                  <a:pt x="3122882" y="879685"/>
                </a:lnTo>
                <a:lnTo>
                  <a:pt x="0" y="879685"/>
                </a:lnTo>
                <a:lnTo>
                  <a:pt x="0" y="0"/>
                </a:lnTo>
                <a:close/>
              </a:path>
            </a:pathLst>
          </a:custGeom>
          <a:blipFill>
            <a:blip r:embed="rId5"/>
            <a:stretch>
              <a:fillRect l="0" t="0" r="0" b="0"/>
            </a:stretch>
          </a:blipFill>
        </p:spPr>
      </p:sp>
      <p:sp>
        <p:nvSpPr>
          <p:cNvPr name="TextBox 12" id="12"/>
          <p:cNvSpPr txBox="true"/>
          <p:nvPr/>
        </p:nvSpPr>
        <p:spPr>
          <a:xfrm rot="0">
            <a:off x="420116" y="1486838"/>
            <a:ext cx="8213370" cy="855345"/>
          </a:xfrm>
          <a:prstGeom prst="rect">
            <a:avLst/>
          </a:prstGeom>
        </p:spPr>
        <p:txBody>
          <a:bodyPr anchor="t" rtlCol="false" tIns="0" lIns="0" bIns="0" rIns="0">
            <a:spAutoFit/>
          </a:bodyPr>
          <a:lstStyle/>
          <a:p>
            <a:pPr algn="ctr">
              <a:lnSpc>
                <a:spcPts val="5880"/>
              </a:lnSpc>
            </a:pPr>
            <a:r>
              <a:rPr lang="en-US" sz="4200">
                <a:solidFill>
                  <a:srgbClr val="EAF6FE"/>
                </a:solidFill>
                <a:latin typeface="ITC Franklin Gothic"/>
                <a:ea typeface="ITC Franklin Gothic"/>
                <a:cs typeface="ITC Franklin Gothic"/>
                <a:sym typeface="ITC Franklin Gothic"/>
              </a:rPr>
              <a:t>SUCCES MET JE SPREEKBEURT!</a:t>
            </a:r>
          </a:p>
        </p:txBody>
      </p:sp>
      <p:sp>
        <p:nvSpPr>
          <p:cNvPr name="TextBox 13" id="13"/>
          <p:cNvSpPr txBox="true"/>
          <p:nvPr/>
        </p:nvSpPr>
        <p:spPr>
          <a:xfrm rot="0">
            <a:off x="1619568" y="2316263"/>
            <a:ext cx="7013918" cy="901396"/>
          </a:xfrm>
          <a:prstGeom prst="rect">
            <a:avLst/>
          </a:prstGeom>
        </p:spPr>
        <p:txBody>
          <a:bodyPr anchor="t" rtlCol="false" tIns="0" lIns="0" bIns="0" rIns="0">
            <a:spAutoFit/>
          </a:bodyPr>
          <a:lstStyle/>
          <a:p>
            <a:pPr algn="ctr">
              <a:lnSpc>
                <a:spcPts val="2291"/>
              </a:lnSpc>
            </a:pPr>
            <a:r>
              <a:rPr lang="en-US" sz="1636">
                <a:solidFill>
                  <a:srgbClr val="FFFFFF"/>
                </a:solidFill>
                <a:latin typeface="ITC Franklin Gothic"/>
                <a:ea typeface="ITC Franklin Gothic"/>
                <a:cs typeface="ITC Franklin Gothic"/>
                <a:sym typeface="ITC Franklin Gothic"/>
              </a:rPr>
              <a:t>Hopelijk heb je nu veel meer geleerd over het schaatsen en inlineskaten! Als je op zoek bent naar nog meer informatie, kun je kijken op onze websites </a:t>
            </a:r>
            <a:r>
              <a:rPr lang="en-US" sz="1636" u="sng">
                <a:solidFill>
                  <a:srgbClr val="FFFFFF"/>
                </a:solidFill>
                <a:latin typeface="ITC Franklin Gothic"/>
                <a:ea typeface="ITC Franklin Gothic"/>
                <a:cs typeface="ITC Franklin Gothic"/>
                <a:sym typeface="ITC Franklin Gothic"/>
                <a:hlinkClick r:id="rId6" tooltip="https://www.schaatsen.nl"/>
              </a:rPr>
              <a:t>Schaatsen.nl</a:t>
            </a:r>
            <a:r>
              <a:rPr lang="en-US" sz="1636">
                <a:solidFill>
                  <a:srgbClr val="FFFFFF"/>
                </a:solidFill>
                <a:latin typeface="ITC Franklin Gothic"/>
                <a:ea typeface="ITC Franklin Gothic"/>
                <a:cs typeface="ITC Franklin Gothic"/>
                <a:sym typeface="ITC Franklin Gothic"/>
              </a:rPr>
              <a:t> en </a:t>
            </a:r>
            <a:r>
              <a:rPr lang="en-US" sz="1636" u="sng">
                <a:solidFill>
                  <a:srgbClr val="FFFFFF"/>
                </a:solidFill>
                <a:latin typeface="ITC Franklin Gothic"/>
                <a:ea typeface="ITC Franklin Gothic"/>
                <a:cs typeface="ITC Franklin Gothic"/>
                <a:sym typeface="ITC Franklin Gothic"/>
                <a:hlinkClick r:id="rId7" tooltip="https://knsb.nl"/>
              </a:rPr>
              <a:t>KNSB.nl</a:t>
            </a:r>
            <a:r>
              <a:rPr lang="en-US" sz="1636">
                <a:solidFill>
                  <a:srgbClr val="FFFFFF"/>
                </a:solidFill>
                <a:latin typeface="ITC Franklin Gothic"/>
                <a:ea typeface="ITC Franklin Gothic"/>
                <a:cs typeface="ITC Franklin Gothic"/>
                <a:sym typeface="ITC Franklin Gothic"/>
              </a:rPr>
              <a:t>.</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39A6"/>
        </a:solidFill>
      </p:bgPr>
    </p:bg>
    <p:spTree>
      <p:nvGrpSpPr>
        <p:cNvPr id="1" name=""/>
        <p:cNvGrpSpPr/>
        <p:nvPr/>
      </p:nvGrpSpPr>
      <p:grpSpPr>
        <a:xfrm>
          <a:off x="0" y="0"/>
          <a:ext cx="0" cy="0"/>
          <a:chOff x="0" y="0"/>
          <a:chExt cx="0" cy="0"/>
        </a:xfrm>
      </p:grpSpPr>
      <p:sp>
        <p:nvSpPr>
          <p:cNvPr name="Freeform 2" id="2"/>
          <p:cNvSpPr/>
          <p:nvPr/>
        </p:nvSpPr>
        <p:spPr>
          <a:xfrm flipH="false" flipV="false" rot="0">
            <a:off x="0" y="20578"/>
            <a:ext cx="10732122" cy="7584043"/>
          </a:xfrm>
          <a:custGeom>
            <a:avLst/>
            <a:gdLst/>
            <a:ahLst/>
            <a:cxnLst/>
            <a:rect r="r" b="b" t="t" l="l"/>
            <a:pathLst>
              <a:path h="7584043" w="10732122">
                <a:moveTo>
                  <a:pt x="0" y="0"/>
                </a:moveTo>
                <a:lnTo>
                  <a:pt x="10732122" y="0"/>
                </a:lnTo>
                <a:lnTo>
                  <a:pt x="10732122" y="7584043"/>
                </a:lnTo>
                <a:lnTo>
                  <a:pt x="0" y="7584043"/>
                </a:lnTo>
                <a:lnTo>
                  <a:pt x="0" y="0"/>
                </a:lnTo>
                <a:close/>
              </a:path>
            </a:pathLst>
          </a:custGeom>
          <a:blipFill>
            <a:blip r:embed="rId2"/>
            <a:stretch>
              <a:fillRect l="-25075" t="0" r="-27717" b="0"/>
            </a:stretch>
          </a:blipFill>
        </p:spPr>
      </p:sp>
      <p:grpSp>
        <p:nvGrpSpPr>
          <p:cNvPr name="Group 3" id="3"/>
          <p:cNvGrpSpPr/>
          <p:nvPr/>
        </p:nvGrpSpPr>
        <p:grpSpPr>
          <a:xfrm rot="0">
            <a:off x="0" y="0"/>
            <a:ext cx="10853925" cy="7560000"/>
            <a:chOff x="0" y="0"/>
            <a:chExt cx="3889802" cy="2709333"/>
          </a:xfrm>
        </p:grpSpPr>
        <p:sp>
          <p:nvSpPr>
            <p:cNvPr name="Freeform 4" id="4"/>
            <p:cNvSpPr/>
            <p:nvPr/>
          </p:nvSpPr>
          <p:spPr>
            <a:xfrm flipH="false" flipV="false" rot="0">
              <a:off x="0" y="0"/>
              <a:ext cx="3889802" cy="2709333"/>
            </a:xfrm>
            <a:custGeom>
              <a:avLst/>
              <a:gdLst/>
              <a:ahLst/>
              <a:cxnLst/>
              <a:rect r="r" b="b" t="t" l="l"/>
              <a:pathLst>
                <a:path h="2709333" w="3889802">
                  <a:moveTo>
                    <a:pt x="0" y="0"/>
                  </a:moveTo>
                  <a:lnTo>
                    <a:pt x="3889802" y="0"/>
                  </a:lnTo>
                  <a:lnTo>
                    <a:pt x="3889802" y="2709333"/>
                  </a:lnTo>
                  <a:lnTo>
                    <a:pt x="0" y="2709333"/>
                  </a:lnTo>
                  <a:close/>
                </a:path>
              </a:pathLst>
            </a:custGeom>
            <a:solidFill>
              <a:srgbClr val="0039A6">
                <a:alpha val="77647"/>
              </a:srgbClr>
            </a:solidFill>
          </p:spPr>
        </p:sp>
        <p:sp>
          <p:nvSpPr>
            <p:cNvPr name="TextBox 5" id="5"/>
            <p:cNvSpPr txBox="true"/>
            <p:nvPr/>
          </p:nvSpPr>
          <p:spPr>
            <a:xfrm>
              <a:off x="0" y="-28575"/>
              <a:ext cx="3889802" cy="2737908"/>
            </a:xfrm>
            <a:prstGeom prst="rect">
              <a:avLst/>
            </a:prstGeom>
          </p:spPr>
          <p:txBody>
            <a:bodyPr anchor="ctr" rtlCol="false" tIns="50800" lIns="50800" bIns="50800" rIns="50800"/>
            <a:lstStyle/>
            <a:p>
              <a:pPr algn="ctr">
                <a:lnSpc>
                  <a:spcPts val="1960"/>
                </a:lnSpc>
              </a:pPr>
            </a:p>
          </p:txBody>
        </p:sp>
      </p:grpSp>
      <p:sp>
        <p:nvSpPr>
          <p:cNvPr name="Freeform 6" id="6"/>
          <p:cNvSpPr/>
          <p:nvPr/>
        </p:nvSpPr>
        <p:spPr>
          <a:xfrm flipH="false" flipV="false" rot="0">
            <a:off x="389734" y="5059450"/>
            <a:ext cx="3185106" cy="2250811"/>
          </a:xfrm>
          <a:custGeom>
            <a:avLst/>
            <a:gdLst/>
            <a:ahLst/>
            <a:cxnLst/>
            <a:rect r="r" b="b" t="t" l="l"/>
            <a:pathLst>
              <a:path h="2250811" w="3185106">
                <a:moveTo>
                  <a:pt x="0" y="0"/>
                </a:moveTo>
                <a:lnTo>
                  <a:pt x="3185106" y="0"/>
                </a:lnTo>
                <a:lnTo>
                  <a:pt x="3185106" y="2250811"/>
                </a:lnTo>
                <a:lnTo>
                  <a:pt x="0" y="2250811"/>
                </a:lnTo>
                <a:lnTo>
                  <a:pt x="0" y="0"/>
                </a:lnTo>
                <a:close/>
              </a:path>
            </a:pathLst>
          </a:custGeom>
          <a:blipFill>
            <a:blip r:embed="rId2"/>
            <a:stretch>
              <a:fillRect l="-25075" t="0" r="-27717" b="0"/>
            </a:stretch>
          </a:blipFill>
        </p:spPr>
      </p:sp>
      <p:sp>
        <p:nvSpPr>
          <p:cNvPr name="Freeform 7" id="7"/>
          <p:cNvSpPr/>
          <p:nvPr/>
        </p:nvSpPr>
        <p:spPr>
          <a:xfrm flipH="false" flipV="false" rot="0">
            <a:off x="3735418" y="5059450"/>
            <a:ext cx="3176886" cy="2250811"/>
          </a:xfrm>
          <a:custGeom>
            <a:avLst/>
            <a:gdLst/>
            <a:ahLst/>
            <a:cxnLst/>
            <a:rect r="r" b="b" t="t" l="l"/>
            <a:pathLst>
              <a:path h="2250811" w="3176886">
                <a:moveTo>
                  <a:pt x="0" y="0"/>
                </a:moveTo>
                <a:lnTo>
                  <a:pt x="3176886" y="0"/>
                </a:lnTo>
                <a:lnTo>
                  <a:pt x="3176886" y="2250811"/>
                </a:lnTo>
                <a:lnTo>
                  <a:pt x="0" y="2250811"/>
                </a:lnTo>
                <a:lnTo>
                  <a:pt x="0" y="0"/>
                </a:lnTo>
                <a:close/>
              </a:path>
            </a:pathLst>
          </a:custGeom>
          <a:blipFill>
            <a:blip r:embed="rId3"/>
            <a:stretch>
              <a:fillRect l="-6340" t="0" r="0" b="0"/>
            </a:stretch>
          </a:blipFill>
        </p:spPr>
      </p:sp>
      <p:sp>
        <p:nvSpPr>
          <p:cNvPr name="Freeform 8" id="8"/>
          <p:cNvSpPr/>
          <p:nvPr/>
        </p:nvSpPr>
        <p:spPr>
          <a:xfrm flipH="false" flipV="false" rot="0">
            <a:off x="7170548" y="5059450"/>
            <a:ext cx="3176886" cy="2250811"/>
          </a:xfrm>
          <a:custGeom>
            <a:avLst/>
            <a:gdLst/>
            <a:ahLst/>
            <a:cxnLst/>
            <a:rect r="r" b="b" t="t" l="l"/>
            <a:pathLst>
              <a:path h="2250811" w="3176886">
                <a:moveTo>
                  <a:pt x="0" y="0"/>
                </a:moveTo>
                <a:lnTo>
                  <a:pt x="3176887" y="0"/>
                </a:lnTo>
                <a:lnTo>
                  <a:pt x="3176887" y="2250811"/>
                </a:lnTo>
                <a:lnTo>
                  <a:pt x="0" y="2250811"/>
                </a:lnTo>
                <a:lnTo>
                  <a:pt x="0" y="0"/>
                </a:lnTo>
                <a:close/>
              </a:path>
            </a:pathLst>
          </a:custGeom>
          <a:blipFill>
            <a:blip r:embed="rId4"/>
            <a:stretch>
              <a:fillRect l="0" t="0" r="-8720" b="0"/>
            </a:stretch>
          </a:blipFill>
        </p:spPr>
      </p:sp>
      <p:grpSp>
        <p:nvGrpSpPr>
          <p:cNvPr name="Group 9" id="9"/>
          <p:cNvGrpSpPr/>
          <p:nvPr/>
        </p:nvGrpSpPr>
        <p:grpSpPr>
          <a:xfrm rot="0">
            <a:off x="0" y="1256258"/>
            <a:ext cx="10328479" cy="1158677"/>
            <a:chOff x="0" y="0"/>
            <a:chExt cx="3701494" cy="415244"/>
          </a:xfrm>
        </p:grpSpPr>
        <p:sp>
          <p:nvSpPr>
            <p:cNvPr name="Freeform 10" id="10"/>
            <p:cNvSpPr/>
            <p:nvPr/>
          </p:nvSpPr>
          <p:spPr>
            <a:xfrm flipH="false" flipV="false" rot="0">
              <a:off x="0" y="0"/>
              <a:ext cx="3701494" cy="415244"/>
            </a:xfrm>
            <a:custGeom>
              <a:avLst/>
              <a:gdLst/>
              <a:ahLst/>
              <a:cxnLst/>
              <a:rect r="r" b="b" t="t" l="l"/>
              <a:pathLst>
                <a:path h="415244" w="3701494">
                  <a:moveTo>
                    <a:pt x="0" y="0"/>
                  </a:moveTo>
                  <a:lnTo>
                    <a:pt x="3701494" y="0"/>
                  </a:lnTo>
                  <a:lnTo>
                    <a:pt x="3701494" y="415244"/>
                  </a:lnTo>
                  <a:lnTo>
                    <a:pt x="0" y="415244"/>
                  </a:lnTo>
                  <a:close/>
                </a:path>
              </a:pathLst>
            </a:custGeom>
            <a:solidFill>
              <a:srgbClr val="FF6E00"/>
            </a:solidFill>
          </p:spPr>
        </p:sp>
        <p:sp>
          <p:nvSpPr>
            <p:cNvPr name="TextBox 11" id="11"/>
            <p:cNvSpPr txBox="true"/>
            <p:nvPr/>
          </p:nvSpPr>
          <p:spPr>
            <a:xfrm>
              <a:off x="0" y="-28575"/>
              <a:ext cx="3701494" cy="443819"/>
            </a:xfrm>
            <a:prstGeom prst="rect">
              <a:avLst/>
            </a:prstGeom>
          </p:spPr>
          <p:txBody>
            <a:bodyPr anchor="ctr" rtlCol="false" tIns="50800" lIns="50800" bIns="50800" rIns="50800"/>
            <a:lstStyle/>
            <a:p>
              <a:pPr algn="ctr">
                <a:lnSpc>
                  <a:spcPts val="1960"/>
                </a:lnSpc>
                <a:spcBef>
                  <a:spcPct val="0"/>
                </a:spcBef>
              </a:pPr>
            </a:p>
          </p:txBody>
        </p:sp>
      </p:grpSp>
      <p:sp>
        <p:nvSpPr>
          <p:cNvPr name="TextBox 12" id="12"/>
          <p:cNvSpPr txBox="true"/>
          <p:nvPr/>
        </p:nvSpPr>
        <p:spPr>
          <a:xfrm rot="0">
            <a:off x="471408" y="553035"/>
            <a:ext cx="9079735" cy="642747"/>
          </a:xfrm>
          <a:prstGeom prst="rect">
            <a:avLst/>
          </a:prstGeom>
        </p:spPr>
        <p:txBody>
          <a:bodyPr anchor="t" rtlCol="false" tIns="0" lIns="0" bIns="0" rIns="0">
            <a:spAutoFit/>
          </a:bodyPr>
          <a:lstStyle/>
          <a:p>
            <a:pPr algn="l">
              <a:lnSpc>
                <a:spcPts val="3654"/>
              </a:lnSpc>
            </a:pPr>
            <a:r>
              <a:rPr lang="en-US" sz="4200">
                <a:solidFill>
                  <a:srgbClr val="FF6E00"/>
                </a:solidFill>
                <a:latin typeface="ITC Franklin Gothic"/>
                <a:ea typeface="ITC Franklin Gothic"/>
                <a:cs typeface="ITC Franklin Gothic"/>
                <a:sym typeface="ITC Franklin Gothic"/>
              </a:rPr>
              <a:t>Geschiedenis schaatsen in Nederland</a:t>
            </a:r>
          </a:p>
        </p:txBody>
      </p:sp>
      <p:sp>
        <p:nvSpPr>
          <p:cNvPr name="TextBox 13" id="13"/>
          <p:cNvSpPr txBox="true"/>
          <p:nvPr/>
        </p:nvSpPr>
        <p:spPr>
          <a:xfrm rot="0">
            <a:off x="460225" y="1386424"/>
            <a:ext cx="9868254" cy="847395"/>
          </a:xfrm>
          <a:prstGeom prst="rect">
            <a:avLst/>
          </a:prstGeom>
        </p:spPr>
        <p:txBody>
          <a:bodyPr anchor="t" rtlCol="false" tIns="0" lIns="0" bIns="0" rIns="0">
            <a:spAutoFit/>
          </a:bodyPr>
          <a:lstStyle/>
          <a:p>
            <a:pPr algn="l">
              <a:lnSpc>
                <a:spcPts val="2118"/>
              </a:lnSpc>
            </a:pPr>
            <a:r>
              <a:rPr lang="en-US" sz="1512">
                <a:solidFill>
                  <a:srgbClr val="FFFFFF"/>
                </a:solidFill>
                <a:latin typeface="ITC Franklin Gothic"/>
                <a:ea typeface="ITC Franklin Gothic"/>
                <a:cs typeface="ITC Franklin Gothic"/>
                <a:sym typeface="ITC Franklin Gothic"/>
              </a:rPr>
              <a:t>Wanneer het vriest, haalt iedereen in Nederland de schaatsen uit de kast en wordt er gedroomd van natuurijs of zelfs wel de Elfstedentocht. Zo’n 38.000 Nederlanders zijn lid van de schaatsbond KNSB, waarbij zo’n 650 schaats-, inlineskate- en natuurijsverenigingen zijn aangesloten. Hoe is het schaatsen eigenlijk ontstaan?</a:t>
            </a:r>
          </a:p>
        </p:txBody>
      </p:sp>
      <p:sp>
        <p:nvSpPr>
          <p:cNvPr name="TextBox 14" id="14"/>
          <p:cNvSpPr txBox="true"/>
          <p:nvPr/>
        </p:nvSpPr>
        <p:spPr>
          <a:xfrm rot="0">
            <a:off x="376550" y="2444626"/>
            <a:ext cx="2722438" cy="619088"/>
          </a:xfrm>
          <a:prstGeom prst="rect">
            <a:avLst/>
          </a:prstGeom>
        </p:spPr>
        <p:txBody>
          <a:bodyPr anchor="t" rtlCol="false" tIns="0" lIns="0" bIns="0" rIns="0">
            <a:spAutoFit/>
          </a:bodyPr>
          <a:lstStyle/>
          <a:p>
            <a:pPr algn="ctr">
              <a:lnSpc>
                <a:spcPts val="4200"/>
              </a:lnSpc>
            </a:pPr>
            <a:r>
              <a:rPr lang="en-US" sz="3000">
                <a:solidFill>
                  <a:srgbClr val="FF6E00"/>
                </a:solidFill>
                <a:latin typeface="ITC Franklin Gothic"/>
                <a:ea typeface="ITC Franklin Gothic"/>
                <a:cs typeface="ITC Franklin Gothic"/>
                <a:sym typeface="ITC Franklin Gothic"/>
              </a:rPr>
              <a:t>Vervoersmiddel </a:t>
            </a:r>
          </a:p>
        </p:txBody>
      </p:sp>
      <p:sp>
        <p:nvSpPr>
          <p:cNvPr name="TextBox 15" id="15"/>
          <p:cNvSpPr txBox="true"/>
          <p:nvPr/>
        </p:nvSpPr>
        <p:spPr>
          <a:xfrm rot="0">
            <a:off x="5586347" y="2444626"/>
            <a:ext cx="3222724" cy="618216"/>
          </a:xfrm>
          <a:prstGeom prst="rect">
            <a:avLst/>
          </a:prstGeom>
        </p:spPr>
        <p:txBody>
          <a:bodyPr anchor="t" rtlCol="false" tIns="0" lIns="0" bIns="0" rIns="0">
            <a:spAutoFit/>
          </a:bodyPr>
          <a:lstStyle/>
          <a:p>
            <a:pPr algn="ctr">
              <a:lnSpc>
                <a:spcPts val="4250"/>
              </a:lnSpc>
            </a:pPr>
            <a:r>
              <a:rPr lang="en-US" sz="3035">
                <a:solidFill>
                  <a:srgbClr val="FF6E00"/>
                </a:solidFill>
                <a:latin typeface="ITC Franklin Gothic"/>
                <a:ea typeface="ITC Franklin Gothic"/>
                <a:cs typeface="ITC Franklin Gothic"/>
                <a:sym typeface="ITC Franklin Gothic"/>
              </a:rPr>
              <a:t>Eerste wedstrijden</a:t>
            </a:r>
          </a:p>
        </p:txBody>
      </p:sp>
      <p:sp>
        <p:nvSpPr>
          <p:cNvPr name="TextBox 16" id="16"/>
          <p:cNvSpPr txBox="true"/>
          <p:nvPr/>
        </p:nvSpPr>
        <p:spPr>
          <a:xfrm rot="0">
            <a:off x="416895" y="3103370"/>
            <a:ext cx="4539867" cy="1507490"/>
          </a:xfrm>
          <a:prstGeom prst="rect">
            <a:avLst/>
          </a:prstGeom>
        </p:spPr>
        <p:txBody>
          <a:bodyPr anchor="t" rtlCol="false" tIns="0" lIns="0" bIns="0" rIns="0">
            <a:spAutoFit/>
          </a:bodyPr>
          <a:lstStyle/>
          <a:p>
            <a:pPr algn="l">
              <a:lnSpc>
                <a:spcPts val="1960"/>
              </a:lnSpc>
            </a:pPr>
            <a:r>
              <a:rPr lang="en-US" sz="1400">
                <a:solidFill>
                  <a:srgbClr val="FFFFFF"/>
                </a:solidFill>
                <a:latin typeface="ITC Franklin Gothic Std"/>
                <a:ea typeface="ITC Franklin Gothic Std"/>
                <a:cs typeface="ITC Franklin Gothic Std"/>
                <a:sym typeface="ITC Franklin Gothic Std"/>
              </a:rPr>
              <a:t>Hoe, wat en wanneer is niet precies duidelijk. Mensen bedachten al ver voor het jaar 0 om geslepen dierenbotten o</a:t>
            </a:r>
            <a:r>
              <a:rPr lang="en-US" sz="1400">
                <a:solidFill>
                  <a:srgbClr val="FFFFFF"/>
                </a:solidFill>
                <a:latin typeface="ITC Franklin Gothic Std"/>
                <a:ea typeface="ITC Franklin Gothic Std"/>
                <a:cs typeface="ITC Franklin Gothic Std"/>
                <a:sym typeface="ITC Franklin Gothic Std"/>
              </a:rPr>
              <a:t>nder hun voeten te binden om zo over het ijs te glijden. De echte schaatsslag kon je hiermee eigenlijk niet maken. In plaats daarvan gebruikte men stokken met een punt eraan, waarmee je je kon afzetten. </a:t>
            </a:r>
          </a:p>
        </p:txBody>
      </p:sp>
      <p:sp>
        <p:nvSpPr>
          <p:cNvPr name="TextBox 17" id="17"/>
          <p:cNvSpPr txBox="true"/>
          <p:nvPr/>
        </p:nvSpPr>
        <p:spPr>
          <a:xfrm rot="0">
            <a:off x="5586347" y="3103370"/>
            <a:ext cx="4645971" cy="1507490"/>
          </a:xfrm>
          <a:prstGeom prst="rect">
            <a:avLst/>
          </a:prstGeom>
        </p:spPr>
        <p:txBody>
          <a:bodyPr anchor="t" rtlCol="false" tIns="0" lIns="0" bIns="0" rIns="0">
            <a:spAutoFit/>
          </a:bodyPr>
          <a:lstStyle/>
          <a:p>
            <a:pPr algn="l">
              <a:lnSpc>
                <a:spcPts val="1960"/>
              </a:lnSpc>
            </a:pPr>
            <a:r>
              <a:rPr lang="en-US" sz="1400">
                <a:solidFill>
                  <a:srgbClr val="FFFFFF"/>
                </a:solidFill>
                <a:latin typeface="ITC Franklin Gothic Std"/>
                <a:ea typeface="ITC Franklin Gothic Std"/>
                <a:cs typeface="ITC Franklin Gothic Std"/>
                <a:sym typeface="ITC Franklin Gothic Std"/>
              </a:rPr>
              <a:t>Toen de botjes waren vervangen door de eerste glij-ijzers, enkele eeuwen later, ontstonden ook echte schaatswedst</a:t>
            </a:r>
            <a:r>
              <a:rPr lang="en-US" sz="1400">
                <a:solidFill>
                  <a:srgbClr val="FFFFFF"/>
                </a:solidFill>
                <a:latin typeface="ITC Franklin Gothic Std"/>
                <a:ea typeface="ITC Franklin Gothic Std"/>
                <a:cs typeface="ITC Franklin Gothic Std"/>
                <a:sym typeface="ITC Franklin Gothic Std"/>
              </a:rPr>
              <a:t>rijden. De eerste bekende ‘hardrijders’ zijn Adam Hurdrider en Cornelis IJnzes van Cubaard. De meeste wedstrijden waren voor mannen of paren, pas later mochten ook vrouwen aan wedstrijden meedoen.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AF6FE"/>
        </a:solidFill>
      </p:bgPr>
    </p:bg>
    <p:spTree>
      <p:nvGrpSpPr>
        <p:cNvPr id="1" name=""/>
        <p:cNvGrpSpPr/>
        <p:nvPr/>
      </p:nvGrpSpPr>
      <p:grpSpPr>
        <a:xfrm>
          <a:off x="0" y="0"/>
          <a:ext cx="0" cy="0"/>
          <a:chOff x="0" y="0"/>
          <a:chExt cx="0" cy="0"/>
        </a:xfrm>
      </p:grpSpPr>
      <p:sp>
        <p:nvSpPr>
          <p:cNvPr name="Freeform 2" id="2"/>
          <p:cNvSpPr/>
          <p:nvPr/>
        </p:nvSpPr>
        <p:spPr>
          <a:xfrm flipH="false" flipV="false" rot="0">
            <a:off x="-161925" y="-161925"/>
            <a:ext cx="11015850" cy="7883850"/>
          </a:xfrm>
          <a:custGeom>
            <a:avLst/>
            <a:gdLst/>
            <a:ahLst/>
            <a:cxnLst/>
            <a:rect r="r" b="b" t="t" l="l"/>
            <a:pathLst>
              <a:path h="7883850" w="11015850">
                <a:moveTo>
                  <a:pt x="0" y="0"/>
                </a:moveTo>
                <a:lnTo>
                  <a:pt x="11015850" y="0"/>
                </a:lnTo>
                <a:lnTo>
                  <a:pt x="11015850" y="7883850"/>
                </a:lnTo>
                <a:lnTo>
                  <a:pt x="0" y="7883850"/>
                </a:lnTo>
                <a:lnTo>
                  <a:pt x="0" y="0"/>
                </a:lnTo>
                <a:close/>
              </a:path>
            </a:pathLst>
          </a:custGeom>
          <a:blipFill>
            <a:blip r:embed="rId2"/>
            <a:stretch>
              <a:fillRect l="-18431" t="0" r="-18431" b="0"/>
            </a:stretch>
          </a:blipFill>
        </p:spPr>
      </p:sp>
      <p:grpSp>
        <p:nvGrpSpPr>
          <p:cNvPr name="Group 3" id="3"/>
          <p:cNvGrpSpPr/>
          <p:nvPr/>
        </p:nvGrpSpPr>
        <p:grpSpPr>
          <a:xfrm rot="0">
            <a:off x="0" y="0"/>
            <a:ext cx="10853925" cy="7560000"/>
            <a:chOff x="0" y="0"/>
            <a:chExt cx="3889802" cy="2709333"/>
          </a:xfrm>
        </p:grpSpPr>
        <p:sp>
          <p:nvSpPr>
            <p:cNvPr name="Freeform 4" id="4"/>
            <p:cNvSpPr/>
            <p:nvPr/>
          </p:nvSpPr>
          <p:spPr>
            <a:xfrm flipH="false" flipV="false" rot="0">
              <a:off x="0" y="0"/>
              <a:ext cx="3889802" cy="2709333"/>
            </a:xfrm>
            <a:custGeom>
              <a:avLst/>
              <a:gdLst/>
              <a:ahLst/>
              <a:cxnLst/>
              <a:rect r="r" b="b" t="t" l="l"/>
              <a:pathLst>
                <a:path h="2709333" w="3889802">
                  <a:moveTo>
                    <a:pt x="0" y="0"/>
                  </a:moveTo>
                  <a:lnTo>
                    <a:pt x="3889802" y="0"/>
                  </a:lnTo>
                  <a:lnTo>
                    <a:pt x="3889802" y="2709333"/>
                  </a:lnTo>
                  <a:lnTo>
                    <a:pt x="0" y="2709333"/>
                  </a:lnTo>
                  <a:close/>
                </a:path>
              </a:pathLst>
            </a:custGeom>
            <a:solidFill>
              <a:srgbClr val="0039A6">
                <a:alpha val="86667"/>
              </a:srgbClr>
            </a:solidFill>
          </p:spPr>
        </p:sp>
        <p:sp>
          <p:nvSpPr>
            <p:cNvPr name="TextBox 5" id="5"/>
            <p:cNvSpPr txBox="true"/>
            <p:nvPr/>
          </p:nvSpPr>
          <p:spPr>
            <a:xfrm>
              <a:off x="0" y="-28575"/>
              <a:ext cx="3889802" cy="2737908"/>
            </a:xfrm>
            <a:prstGeom prst="rect">
              <a:avLst/>
            </a:prstGeom>
          </p:spPr>
          <p:txBody>
            <a:bodyPr anchor="ctr" rtlCol="false" tIns="50800" lIns="50800" bIns="50800" rIns="50800"/>
            <a:lstStyle/>
            <a:p>
              <a:pPr algn="ctr">
                <a:lnSpc>
                  <a:spcPts val="1960"/>
                </a:lnSpc>
              </a:pPr>
            </a:p>
          </p:txBody>
        </p:sp>
      </p:grpSp>
      <p:grpSp>
        <p:nvGrpSpPr>
          <p:cNvPr name="Group 6" id="6"/>
          <p:cNvGrpSpPr/>
          <p:nvPr/>
        </p:nvGrpSpPr>
        <p:grpSpPr>
          <a:xfrm rot="0">
            <a:off x="5955605" y="809317"/>
            <a:ext cx="4353806" cy="2192021"/>
            <a:chOff x="0" y="0"/>
            <a:chExt cx="5805075" cy="2922694"/>
          </a:xfrm>
        </p:grpSpPr>
        <p:sp>
          <p:nvSpPr>
            <p:cNvPr name="Freeform 7" id="7"/>
            <p:cNvSpPr/>
            <p:nvPr/>
          </p:nvSpPr>
          <p:spPr>
            <a:xfrm flipH="false" flipV="false" rot="0">
              <a:off x="2902538" y="0"/>
              <a:ext cx="2902538" cy="2922694"/>
            </a:xfrm>
            <a:custGeom>
              <a:avLst/>
              <a:gdLst/>
              <a:ahLst/>
              <a:cxnLst/>
              <a:rect r="r" b="b" t="t" l="l"/>
              <a:pathLst>
                <a:path h="2922694" w="2902538">
                  <a:moveTo>
                    <a:pt x="0" y="0"/>
                  </a:moveTo>
                  <a:lnTo>
                    <a:pt x="2902537" y="0"/>
                  </a:lnTo>
                  <a:lnTo>
                    <a:pt x="2902537" y="2922694"/>
                  </a:lnTo>
                  <a:lnTo>
                    <a:pt x="0" y="2922694"/>
                  </a:lnTo>
                  <a:lnTo>
                    <a:pt x="0" y="0"/>
                  </a:lnTo>
                  <a:close/>
                </a:path>
              </a:pathLst>
            </a:custGeom>
            <a:blipFill>
              <a:blip r:embed="rId3"/>
              <a:stretch>
                <a:fillRect l="0" t="0" r="0" b="0"/>
              </a:stretch>
            </a:blipFill>
          </p:spPr>
        </p:sp>
        <p:sp>
          <p:nvSpPr>
            <p:cNvPr name="Freeform 8" id="8"/>
            <p:cNvSpPr/>
            <p:nvPr/>
          </p:nvSpPr>
          <p:spPr>
            <a:xfrm flipH="false" flipV="false" rot="0">
              <a:off x="0" y="0"/>
              <a:ext cx="2902538" cy="2922694"/>
            </a:xfrm>
            <a:custGeom>
              <a:avLst/>
              <a:gdLst/>
              <a:ahLst/>
              <a:cxnLst/>
              <a:rect r="r" b="b" t="t" l="l"/>
              <a:pathLst>
                <a:path h="2922694" w="2902538">
                  <a:moveTo>
                    <a:pt x="0" y="0"/>
                  </a:moveTo>
                  <a:lnTo>
                    <a:pt x="2902538" y="0"/>
                  </a:lnTo>
                  <a:lnTo>
                    <a:pt x="2902538" y="2922694"/>
                  </a:lnTo>
                  <a:lnTo>
                    <a:pt x="0" y="2922694"/>
                  </a:lnTo>
                  <a:lnTo>
                    <a:pt x="0" y="0"/>
                  </a:lnTo>
                  <a:close/>
                </a:path>
              </a:pathLst>
            </a:custGeom>
            <a:blipFill>
              <a:blip r:embed="rId4"/>
              <a:stretch>
                <a:fillRect l="0" t="0" r="0" b="0"/>
              </a:stretch>
            </a:blipFill>
          </p:spPr>
        </p:sp>
      </p:grpSp>
      <p:grpSp>
        <p:nvGrpSpPr>
          <p:cNvPr name="Group 9" id="9"/>
          <p:cNvGrpSpPr/>
          <p:nvPr/>
        </p:nvGrpSpPr>
        <p:grpSpPr>
          <a:xfrm rot="0">
            <a:off x="3920450" y="4057937"/>
            <a:ext cx="6486803" cy="3015847"/>
            <a:chOff x="0" y="0"/>
            <a:chExt cx="949422" cy="441406"/>
          </a:xfrm>
        </p:grpSpPr>
        <p:sp>
          <p:nvSpPr>
            <p:cNvPr name="Freeform 10" id="10"/>
            <p:cNvSpPr/>
            <p:nvPr/>
          </p:nvSpPr>
          <p:spPr>
            <a:xfrm flipH="false" flipV="false" rot="0">
              <a:off x="0" y="0"/>
              <a:ext cx="949422" cy="441406"/>
            </a:xfrm>
            <a:custGeom>
              <a:avLst/>
              <a:gdLst/>
              <a:ahLst/>
              <a:cxnLst/>
              <a:rect r="r" b="b" t="t" l="l"/>
              <a:pathLst>
                <a:path h="441406" w="949422">
                  <a:moveTo>
                    <a:pt x="17716" y="0"/>
                  </a:moveTo>
                  <a:lnTo>
                    <a:pt x="931706" y="0"/>
                  </a:lnTo>
                  <a:cubicBezTo>
                    <a:pt x="941490" y="0"/>
                    <a:pt x="949422" y="7932"/>
                    <a:pt x="949422" y="17716"/>
                  </a:cubicBezTo>
                  <a:lnTo>
                    <a:pt x="949422" y="423690"/>
                  </a:lnTo>
                  <a:cubicBezTo>
                    <a:pt x="949422" y="433474"/>
                    <a:pt x="941490" y="441406"/>
                    <a:pt x="931706" y="441406"/>
                  </a:cubicBezTo>
                  <a:lnTo>
                    <a:pt x="17716" y="441406"/>
                  </a:lnTo>
                  <a:cubicBezTo>
                    <a:pt x="7932" y="441406"/>
                    <a:pt x="0" y="433474"/>
                    <a:pt x="0" y="423690"/>
                  </a:cubicBezTo>
                  <a:lnTo>
                    <a:pt x="0" y="17716"/>
                  </a:lnTo>
                  <a:cubicBezTo>
                    <a:pt x="0" y="7932"/>
                    <a:pt x="7932" y="0"/>
                    <a:pt x="17716" y="0"/>
                  </a:cubicBezTo>
                  <a:close/>
                </a:path>
              </a:pathLst>
            </a:custGeom>
            <a:solidFill>
              <a:srgbClr val="FF6E00"/>
            </a:solidFill>
          </p:spPr>
        </p:sp>
        <p:sp>
          <p:nvSpPr>
            <p:cNvPr name="TextBox 11" id="11"/>
            <p:cNvSpPr txBox="true"/>
            <p:nvPr/>
          </p:nvSpPr>
          <p:spPr>
            <a:xfrm>
              <a:off x="0" y="-57150"/>
              <a:ext cx="949422" cy="498556"/>
            </a:xfrm>
            <a:prstGeom prst="rect">
              <a:avLst/>
            </a:prstGeom>
          </p:spPr>
          <p:txBody>
            <a:bodyPr anchor="ctr" rtlCol="false" tIns="50800" lIns="50800" bIns="50800" rIns="50800"/>
            <a:lstStyle/>
            <a:p>
              <a:pPr algn="ctr">
                <a:lnSpc>
                  <a:spcPts val="1960"/>
                </a:lnSpc>
              </a:pPr>
            </a:p>
          </p:txBody>
        </p:sp>
      </p:grpSp>
      <p:sp>
        <p:nvSpPr>
          <p:cNvPr name="Freeform 12" id="12"/>
          <p:cNvSpPr/>
          <p:nvPr/>
        </p:nvSpPr>
        <p:spPr>
          <a:xfrm flipH="false" flipV="false" rot="1682236">
            <a:off x="6338276" y="3083954"/>
            <a:ext cx="244243" cy="678454"/>
          </a:xfrm>
          <a:custGeom>
            <a:avLst/>
            <a:gdLst/>
            <a:ahLst/>
            <a:cxnLst/>
            <a:rect r="r" b="b" t="t" l="l"/>
            <a:pathLst>
              <a:path h="678454" w="244243">
                <a:moveTo>
                  <a:pt x="0" y="0"/>
                </a:moveTo>
                <a:lnTo>
                  <a:pt x="244243" y="0"/>
                </a:lnTo>
                <a:lnTo>
                  <a:pt x="244243" y="678454"/>
                </a:lnTo>
                <a:lnTo>
                  <a:pt x="0" y="67845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3" id="13"/>
          <p:cNvSpPr/>
          <p:nvPr/>
        </p:nvSpPr>
        <p:spPr>
          <a:xfrm flipH="true" flipV="false" rot="0">
            <a:off x="4136169" y="4323367"/>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true" flipV="false" rot="0">
            <a:off x="4136169" y="4922489"/>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5" id="15"/>
          <p:cNvSpPr/>
          <p:nvPr/>
        </p:nvSpPr>
        <p:spPr>
          <a:xfrm flipH="true" flipV="false" rot="0">
            <a:off x="4167075" y="5809584"/>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6" id="16"/>
          <p:cNvSpPr/>
          <p:nvPr/>
        </p:nvSpPr>
        <p:spPr>
          <a:xfrm flipH="true" flipV="false" rot="0">
            <a:off x="4167075" y="6512212"/>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7" id="17"/>
          <p:cNvSpPr/>
          <p:nvPr/>
        </p:nvSpPr>
        <p:spPr>
          <a:xfrm flipH="false" flipV="false" rot="0">
            <a:off x="5856677" y="546903"/>
            <a:ext cx="870962" cy="1181337"/>
          </a:xfrm>
          <a:custGeom>
            <a:avLst/>
            <a:gdLst/>
            <a:ahLst/>
            <a:cxnLst/>
            <a:rect r="r" b="b" t="t" l="l"/>
            <a:pathLst>
              <a:path h="1181337" w="870962">
                <a:moveTo>
                  <a:pt x="0" y="0"/>
                </a:moveTo>
                <a:lnTo>
                  <a:pt x="870963" y="0"/>
                </a:lnTo>
                <a:lnTo>
                  <a:pt x="870963" y="1181336"/>
                </a:lnTo>
                <a:lnTo>
                  <a:pt x="0" y="1181336"/>
                </a:lnTo>
                <a:lnTo>
                  <a:pt x="0" y="0"/>
                </a:lnTo>
                <a:close/>
              </a:path>
            </a:pathLst>
          </a:custGeom>
          <a:blipFill>
            <a:blip r:embed="rId9"/>
            <a:stretch>
              <a:fillRect l="0" t="0" r="0" b="0"/>
            </a:stretch>
          </a:blipFill>
        </p:spPr>
      </p:sp>
      <p:sp>
        <p:nvSpPr>
          <p:cNvPr name="TextBox 18" id="18"/>
          <p:cNvSpPr txBox="true"/>
          <p:nvPr/>
        </p:nvSpPr>
        <p:spPr>
          <a:xfrm rot="0">
            <a:off x="261731" y="282528"/>
            <a:ext cx="4267460" cy="619088"/>
          </a:xfrm>
          <a:prstGeom prst="rect">
            <a:avLst/>
          </a:prstGeom>
        </p:spPr>
        <p:txBody>
          <a:bodyPr anchor="t" rtlCol="false" tIns="0" lIns="0" bIns="0" rIns="0">
            <a:spAutoFit/>
          </a:bodyPr>
          <a:lstStyle/>
          <a:p>
            <a:pPr algn="ctr">
              <a:lnSpc>
                <a:spcPts val="4200"/>
              </a:lnSpc>
            </a:pPr>
            <a:r>
              <a:rPr lang="en-US" b="true" sz="3000">
                <a:solidFill>
                  <a:srgbClr val="FF6E00"/>
                </a:solidFill>
                <a:latin typeface="ITC Franklin Gothic"/>
                <a:ea typeface="ITC Franklin Gothic"/>
                <a:cs typeface="ITC Franklin Gothic"/>
                <a:sym typeface="ITC Franklin Gothic"/>
              </a:rPr>
              <a:t>KNSB in 1882 opgericht </a:t>
            </a:r>
          </a:p>
        </p:txBody>
      </p:sp>
      <p:sp>
        <p:nvSpPr>
          <p:cNvPr name="TextBox 19" id="19"/>
          <p:cNvSpPr txBox="true"/>
          <p:nvPr/>
        </p:nvSpPr>
        <p:spPr>
          <a:xfrm rot="0">
            <a:off x="261861" y="998547"/>
            <a:ext cx="5426962" cy="2002790"/>
          </a:xfrm>
          <a:prstGeom prst="rect">
            <a:avLst/>
          </a:prstGeom>
        </p:spPr>
        <p:txBody>
          <a:bodyPr anchor="t" rtlCol="false" tIns="0" lIns="0" bIns="0" rIns="0">
            <a:spAutoFit/>
          </a:bodyPr>
          <a:lstStyle/>
          <a:p>
            <a:pPr algn="l">
              <a:lnSpc>
                <a:spcPts val="1960"/>
              </a:lnSpc>
            </a:pPr>
            <a:r>
              <a:rPr lang="en-US" sz="1400">
                <a:solidFill>
                  <a:srgbClr val="FFFFFF"/>
                </a:solidFill>
                <a:latin typeface="ITC Franklin Gothic Std"/>
                <a:ea typeface="ITC Franklin Gothic Std"/>
                <a:cs typeface="ITC Franklin Gothic Std"/>
                <a:sym typeface="ITC Franklin Gothic Std"/>
              </a:rPr>
              <a:t>Deze wedstrijden werden steeds populairder en rond 1850 ontstonden overal i</a:t>
            </a:r>
            <a:r>
              <a:rPr lang="en-US" sz="1400">
                <a:solidFill>
                  <a:srgbClr val="FFFFFF"/>
                </a:solidFill>
                <a:latin typeface="ITC Franklin Gothic Std"/>
                <a:ea typeface="ITC Franklin Gothic Std"/>
                <a:cs typeface="ITC Franklin Gothic Std"/>
                <a:sym typeface="ITC Franklin Gothic Std"/>
              </a:rPr>
              <a:t>n Nederland ijsverenigingen. In 1882 richtten tien van die verenigingen samen een landelijke bond op: de KNSB. In 1891 organiseerde de Amsterdamsche IJsclub het eerste wereldkampioenschap en een jaar later werd de ISU (Internationale SchaatsUnie) opgericht, waarvan landgenoot Pim Mulier voorzitter werd. Pionier Mulier geldt als een van de grondleggers van geornaiseerde sport in Nederland, zoals we die nu kennen.</a:t>
            </a:r>
          </a:p>
        </p:txBody>
      </p:sp>
      <p:sp>
        <p:nvSpPr>
          <p:cNvPr name="TextBox 20" id="20"/>
          <p:cNvSpPr txBox="true"/>
          <p:nvPr/>
        </p:nvSpPr>
        <p:spPr>
          <a:xfrm rot="0">
            <a:off x="207302" y="3810287"/>
            <a:ext cx="3383310" cy="619125"/>
          </a:xfrm>
          <a:prstGeom prst="rect">
            <a:avLst/>
          </a:prstGeom>
        </p:spPr>
        <p:txBody>
          <a:bodyPr anchor="t" rtlCol="false" tIns="0" lIns="0" bIns="0" rIns="0">
            <a:spAutoFit/>
          </a:bodyPr>
          <a:lstStyle/>
          <a:p>
            <a:pPr algn="ctr">
              <a:lnSpc>
                <a:spcPts val="4200"/>
              </a:lnSpc>
            </a:pPr>
            <a:r>
              <a:rPr lang="en-US" sz="3000">
                <a:solidFill>
                  <a:srgbClr val="FF6E00"/>
                </a:solidFill>
                <a:latin typeface="ITC Franklin Gothic"/>
                <a:ea typeface="ITC Franklin Gothic"/>
                <a:cs typeface="ITC Franklin Gothic"/>
                <a:sym typeface="ITC Franklin Gothic"/>
              </a:rPr>
              <a:t>Eerste kunstijsbaan</a:t>
            </a:r>
          </a:p>
        </p:txBody>
      </p:sp>
      <p:sp>
        <p:nvSpPr>
          <p:cNvPr name="TextBox 21" id="21"/>
          <p:cNvSpPr txBox="true"/>
          <p:nvPr/>
        </p:nvSpPr>
        <p:spPr>
          <a:xfrm rot="0">
            <a:off x="207302" y="4514184"/>
            <a:ext cx="3258494" cy="2002790"/>
          </a:xfrm>
          <a:prstGeom prst="rect">
            <a:avLst/>
          </a:prstGeom>
        </p:spPr>
        <p:txBody>
          <a:bodyPr anchor="t" rtlCol="false" tIns="0" lIns="0" bIns="0" rIns="0">
            <a:spAutoFit/>
          </a:bodyPr>
          <a:lstStyle/>
          <a:p>
            <a:pPr algn="l">
              <a:lnSpc>
                <a:spcPts val="1960"/>
              </a:lnSpc>
            </a:pPr>
            <a:r>
              <a:rPr lang="en-US" sz="1400">
                <a:solidFill>
                  <a:srgbClr val="FFFFFF"/>
                </a:solidFill>
                <a:latin typeface="ITC Franklin Gothic Std"/>
                <a:ea typeface="ITC Franklin Gothic Std"/>
                <a:cs typeface="ITC Franklin Gothic Std"/>
                <a:sym typeface="ITC Franklin Gothic Std"/>
              </a:rPr>
              <a:t>Tot 1962 reden de schaatsers altijd buiten op natuu</a:t>
            </a:r>
            <a:r>
              <a:rPr lang="en-US" sz="1400">
                <a:solidFill>
                  <a:srgbClr val="FFFFFF"/>
                </a:solidFill>
                <a:latin typeface="ITC Franklin Gothic Std"/>
                <a:ea typeface="ITC Franklin Gothic Std"/>
                <a:cs typeface="ITC Franklin Gothic Std"/>
                <a:sym typeface="ITC Franklin Gothic Std"/>
              </a:rPr>
              <a:t>rijs, in dat jaar werd pas de eerste 400-meterkunstijsbaan in Nederland geopend. Sindsdien hoefden Nederlandse topschaatsers niet meer naar het buitenland om te trainen, ze konden dat voortaan ook in eigen land doen, ook als er geen natuurijs lag. </a:t>
            </a:r>
          </a:p>
        </p:txBody>
      </p:sp>
      <p:sp>
        <p:nvSpPr>
          <p:cNvPr name="TextBox 22" id="22"/>
          <p:cNvSpPr txBox="true"/>
          <p:nvPr/>
        </p:nvSpPr>
        <p:spPr>
          <a:xfrm rot="0">
            <a:off x="7872031" y="3519679"/>
            <a:ext cx="2612667" cy="538258"/>
          </a:xfrm>
          <a:prstGeom prst="rect">
            <a:avLst/>
          </a:prstGeom>
        </p:spPr>
        <p:txBody>
          <a:bodyPr anchor="t" rtlCol="false" tIns="0" lIns="0" bIns="0" rIns="0">
            <a:spAutoFit/>
          </a:bodyPr>
          <a:lstStyle/>
          <a:p>
            <a:pPr algn="ctr">
              <a:lnSpc>
                <a:spcPts val="3632"/>
              </a:lnSpc>
            </a:pPr>
            <a:r>
              <a:rPr lang="en-US" sz="2594">
                <a:solidFill>
                  <a:srgbClr val="FFFFFF"/>
                </a:solidFill>
                <a:latin typeface="ITC Franklin Gothic"/>
                <a:ea typeface="ITC Franklin Gothic"/>
                <a:cs typeface="ITC Franklin Gothic"/>
                <a:sym typeface="ITC Franklin Gothic"/>
              </a:rPr>
              <a:t>Wist je dat? </a:t>
            </a:r>
          </a:p>
        </p:txBody>
      </p:sp>
      <p:sp>
        <p:nvSpPr>
          <p:cNvPr name="TextBox 23" id="23"/>
          <p:cNvSpPr txBox="true"/>
          <p:nvPr/>
        </p:nvSpPr>
        <p:spPr>
          <a:xfrm rot="0">
            <a:off x="4504494" y="4248437"/>
            <a:ext cx="5780350" cy="516890"/>
          </a:xfrm>
          <a:prstGeom prst="rect">
            <a:avLst/>
          </a:prstGeom>
        </p:spPr>
        <p:txBody>
          <a:bodyPr anchor="t" rtlCol="false" tIns="0" lIns="0" bIns="0" rIns="0">
            <a:spAutoFit/>
          </a:bodyPr>
          <a:lstStyle/>
          <a:p>
            <a:pPr algn="l">
              <a:lnSpc>
                <a:spcPts val="1960"/>
              </a:lnSpc>
            </a:pPr>
            <a:r>
              <a:rPr lang="en-US" sz="1400">
                <a:solidFill>
                  <a:srgbClr val="FFF8F5"/>
                </a:solidFill>
                <a:latin typeface="ITC Franklin Gothic Std"/>
                <a:ea typeface="ITC Franklin Gothic Std"/>
                <a:cs typeface="ITC Franklin Gothic Std"/>
                <a:sym typeface="ITC Franklin Gothic Std"/>
              </a:rPr>
              <a:t>De eerste 400-meterku</a:t>
            </a:r>
            <a:r>
              <a:rPr lang="en-US" sz="1400">
                <a:solidFill>
                  <a:srgbClr val="FFF8F5"/>
                </a:solidFill>
                <a:latin typeface="ITC Franklin Gothic Std"/>
                <a:ea typeface="ITC Franklin Gothic Std"/>
                <a:cs typeface="ITC Franklin Gothic Std"/>
                <a:sym typeface="ITC Franklin Gothic Std"/>
              </a:rPr>
              <a:t>nstijsbaan in Nederland de Jaap Edenbaan is, gelegen in Amsterdam? </a:t>
            </a:r>
          </a:p>
        </p:txBody>
      </p:sp>
      <p:sp>
        <p:nvSpPr>
          <p:cNvPr name="TextBox 24" id="24"/>
          <p:cNvSpPr txBox="true"/>
          <p:nvPr/>
        </p:nvSpPr>
        <p:spPr>
          <a:xfrm rot="0">
            <a:off x="4504494" y="4865339"/>
            <a:ext cx="5932750" cy="764540"/>
          </a:xfrm>
          <a:prstGeom prst="rect">
            <a:avLst/>
          </a:prstGeom>
        </p:spPr>
        <p:txBody>
          <a:bodyPr anchor="t" rtlCol="false" tIns="0" lIns="0" bIns="0" rIns="0">
            <a:spAutoFit/>
          </a:bodyPr>
          <a:lstStyle/>
          <a:p>
            <a:pPr algn="l">
              <a:lnSpc>
                <a:spcPts val="1960"/>
              </a:lnSpc>
            </a:pPr>
            <a:r>
              <a:rPr lang="en-US" sz="1400">
                <a:solidFill>
                  <a:srgbClr val="FFF8F5"/>
                </a:solidFill>
                <a:latin typeface="ITC Franklin Gothic Std"/>
                <a:ea typeface="ITC Franklin Gothic Std"/>
                <a:cs typeface="ITC Franklin Gothic Std"/>
                <a:sym typeface="ITC Franklin Gothic Std"/>
              </a:rPr>
              <a:t>In 1986 de eerste kunstijsbaan in Nederland (Thialf) pas een dak kreeg</a:t>
            </a:r>
            <a:r>
              <a:rPr lang="en-US" sz="1400">
                <a:solidFill>
                  <a:srgbClr val="FFF8F5"/>
                </a:solidFill>
                <a:latin typeface="ITC Franklin Gothic Std"/>
                <a:ea typeface="ITC Franklin Gothic Std"/>
                <a:cs typeface="ITC Franklin Gothic Std"/>
                <a:sym typeface="ITC Franklin Gothic Std"/>
              </a:rPr>
              <a:t>, wat de omstandigheden beheersbaarder maakte, waardoor iedere rijder  gelijke kansen kreeg?</a:t>
            </a:r>
          </a:p>
        </p:txBody>
      </p:sp>
      <p:sp>
        <p:nvSpPr>
          <p:cNvPr name="TextBox 25" id="25"/>
          <p:cNvSpPr txBox="true"/>
          <p:nvPr/>
        </p:nvSpPr>
        <p:spPr>
          <a:xfrm rot="0">
            <a:off x="4504494" y="5734654"/>
            <a:ext cx="5750359" cy="516890"/>
          </a:xfrm>
          <a:prstGeom prst="rect">
            <a:avLst/>
          </a:prstGeom>
        </p:spPr>
        <p:txBody>
          <a:bodyPr anchor="t" rtlCol="false" tIns="0" lIns="0" bIns="0" rIns="0">
            <a:spAutoFit/>
          </a:bodyPr>
          <a:lstStyle/>
          <a:p>
            <a:pPr algn="l">
              <a:lnSpc>
                <a:spcPts val="1960"/>
              </a:lnSpc>
            </a:pPr>
            <a:r>
              <a:rPr lang="en-US" sz="1400">
                <a:solidFill>
                  <a:srgbClr val="FFF8F5"/>
                </a:solidFill>
                <a:latin typeface="ITC Franklin Gothic Std"/>
                <a:ea typeface="ITC Franklin Gothic Std"/>
                <a:cs typeface="ITC Franklin Gothic Std"/>
                <a:sym typeface="ITC Franklin Gothic Std"/>
              </a:rPr>
              <a:t>Nederland tot 1960 weinig internationale titels pakte? Pas </a:t>
            </a:r>
            <a:r>
              <a:rPr lang="en-US" sz="1400">
                <a:solidFill>
                  <a:srgbClr val="FFF8F5"/>
                </a:solidFill>
                <a:latin typeface="ITC Franklin Gothic Std"/>
                <a:ea typeface="ITC Franklin Gothic Std"/>
                <a:cs typeface="ITC Franklin Gothic Std"/>
                <a:sym typeface="ITC Franklin Gothic Std"/>
              </a:rPr>
              <a:t>na de komst van kunstijsbanen kwamen veel kampioenen uit Nederland.</a:t>
            </a:r>
          </a:p>
        </p:txBody>
      </p:sp>
      <p:sp>
        <p:nvSpPr>
          <p:cNvPr name="TextBox 26" id="26"/>
          <p:cNvSpPr txBox="true"/>
          <p:nvPr/>
        </p:nvSpPr>
        <p:spPr>
          <a:xfrm rot="0">
            <a:off x="4489498" y="6437282"/>
            <a:ext cx="5780350" cy="516890"/>
          </a:xfrm>
          <a:prstGeom prst="rect">
            <a:avLst/>
          </a:prstGeom>
        </p:spPr>
        <p:txBody>
          <a:bodyPr anchor="t" rtlCol="false" tIns="0" lIns="0" bIns="0" rIns="0">
            <a:spAutoFit/>
          </a:bodyPr>
          <a:lstStyle/>
          <a:p>
            <a:pPr algn="l">
              <a:lnSpc>
                <a:spcPts val="1960"/>
              </a:lnSpc>
            </a:pPr>
            <a:r>
              <a:rPr lang="en-US" sz="1400">
                <a:solidFill>
                  <a:srgbClr val="FFF8F5"/>
                </a:solidFill>
                <a:latin typeface="ITC Franklin Gothic Std"/>
                <a:ea typeface="ITC Franklin Gothic Std"/>
                <a:cs typeface="ITC Franklin Gothic Std"/>
                <a:sym typeface="ITC Franklin Gothic Std"/>
              </a:rPr>
              <a:t>Ja</a:t>
            </a:r>
            <a:r>
              <a:rPr lang="en-US" sz="1400">
                <a:solidFill>
                  <a:srgbClr val="FFF8F5"/>
                </a:solidFill>
                <a:latin typeface="ITC Franklin Gothic Std"/>
                <a:ea typeface="ITC Franklin Gothic Std"/>
                <a:cs typeface="ITC Franklin Gothic Std"/>
                <a:sym typeface="ITC Franklin Gothic Std"/>
              </a:rPr>
              <a:t>ap Eden de eerste wereldkampioen uit Nederland was? Hij veroverde de titel in 1893, 1895 en 1896.</a:t>
            </a:r>
          </a:p>
        </p:txBody>
      </p:sp>
      <p:sp>
        <p:nvSpPr>
          <p:cNvPr name="TextBox 27" id="27"/>
          <p:cNvSpPr txBox="true"/>
          <p:nvPr/>
        </p:nvSpPr>
        <p:spPr>
          <a:xfrm rot="0">
            <a:off x="8672217" y="451653"/>
            <a:ext cx="1667186" cy="347551"/>
          </a:xfrm>
          <a:prstGeom prst="rect">
            <a:avLst/>
          </a:prstGeom>
        </p:spPr>
        <p:txBody>
          <a:bodyPr anchor="t" rtlCol="false" tIns="0" lIns="0" bIns="0" rIns="0">
            <a:spAutoFit/>
          </a:bodyPr>
          <a:lstStyle/>
          <a:p>
            <a:pPr algn="ctr">
              <a:lnSpc>
                <a:spcPts val="2317"/>
              </a:lnSpc>
            </a:pPr>
            <a:r>
              <a:rPr lang="en-US" sz="1655">
                <a:solidFill>
                  <a:srgbClr val="FFFFFF"/>
                </a:solidFill>
                <a:latin typeface="ITC Franklin Gothic"/>
                <a:ea typeface="ITC Franklin Gothic"/>
                <a:cs typeface="ITC Franklin Gothic"/>
                <a:sym typeface="ITC Franklin Gothic"/>
              </a:rPr>
              <a:t>Jaap Eden(baan)</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AF6FE"/>
        </a:solidFill>
      </p:bgPr>
    </p:bg>
    <p:spTree>
      <p:nvGrpSpPr>
        <p:cNvPr id="1" name=""/>
        <p:cNvGrpSpPr/>
        <p:nvPr/>
      </p:nvGrpSpPr>
      <p:grpSpPr>
        <a:xfrm>
          <a:off x="0" y="0"/>
          <a:ext cx="0" cy="0"/>
          <a:chOff x="0" y="0"/>
          <a:chExt cx="0" cy="0"/>
        </a:xfrm>
      </p:grpSpPr>
      <p:grpSp>
        <p:nvGrpSpPr>
          <p:cNvPr name="Group 2" id="2"/>
          <p:cNvGrpSpPr/>
          <p:nvPr/>
        </p:nvGrpSpPr>
        <p:grpSpPr>
          <a:xfrm rot="0">
            <a:off x="0" y="0"/>
            <a:ext cx="10853925" cy="7560000"/>
            <a:chOff x="0" y="0"/>
            <a:chExt cx="3889802" cy="2709333"/>
          </a:xfrm>
        </p:grpSpPr>
        <p:sp>
          <p:nvSpPr>
            <p:cNvPr name="Freeform 3" id="3"/>
            <p:cNvSpPr/>
            <p:nvPr/>
          </p:nvSpPr>
          <p:spPr>
            <a:xfrm flipH="false" flipV="false" rot="0">
              <a:off x="0" y="0"/>
              <a:ext cx="3889802" cy="2709333"/>
            </a:xfrm>
            <a:custGeom>
              <a:avLst/>
              <a:gdLst/>
              <a:ahLst/>
              <a:cxnLst/>
              <a:rect r="r" b="b" t="t" l="l"/>
              <a:pathLst>
                <a:path h="2709333" w="3889802">
                  <a:moveTo>
                    <a:pt x="0" y="0"/>
                  </a:moveTo>
                  <a:lnTo>
                    <a:pt x="3889802" y="0"/>
                  </a:lnTo>
                  <a:lnTo>
                    <a:pt x="3889802" y="2709333"/>
                  </a:lnTo>
                  <a:lnTo>
                    <a:pt x="0" y="2709333"/>
                  </a:lnTo>
                  <a:close/>
                </a:path>
              </a:pathLst>
            </a:custGeom>
            <a:solidFill>
              <a:srgbClr val="0039A6">
                <a:alpha val="86667"/>
              </a:srgbClr>
            </a:solidFill>
          </p:spPr>
        </p:sp>
        <p:sp>
          <p:nvSpPr>
            <p:cNvPr name="TextBox 4" id="4"/>
            <p:cNvSpPr txBox="true"/>
            <p:nvPr/>
          </p:nvSpPr>
          <p:spPr>
            <a:xfrm>
              <a:off x="0" y="-28575"/>
              <a:ext cx="3889802" cy="2737908"/>
            </a:xfrm>
            <a:prstGeom prst="rect">
              <a:avLst/>
            </a:prstGeom>
          </p:spPr>
          <p:txBody>
            <a:bodyPr anchor="ctr" rtlCol="false" tIns="50800" lIns="50800" bIns="50800" rIns="50800"/>
            <a:lstStyle/>
            <a:p>
              <a:pPr algn="ctr">
                <a:lnSpc>
                  <a:spcPts val="1960"/>
                </a:lnSpc>
              </a:pPr>
            </a:p>
          </p:txBody>
        </p:sp>
      </p:grpSp>
      <p:sp>
        <p:nvSpPr>
          <p:cNvPr name="Freeform 5" id="5"/>
          <p:cNvSpPr/>
          <p:nvPr/>
        </p:nvSpPr>
        <p:spPr>
          <a:xfrm flipH="false" flipV="false" rot="0">
            <a:off x="-3945901" y="346269"/>
            <a:ext cx="10692000" cy="711796"/>
          </a:xfrm>
          <a:custGeom>
            <a:avLst/>
            <a:gdLst/>
            <a:ahLst/>
            <a:cxnLst/>
            <a:rect r="r" b="b" t="t" l="l"/>
            <a:pathLst>
              <a:path h="711796" w="10692000">
                <a:moveTo>
                  <a:pt x="0" y="0"/>
                </a:moveTo>
                <a:lnTo>
                  <a:pt x="10692000" y="0"/>
                </a:lnTo>
                <a:lnTo>
                  <a:pt x="10692000" y="711797"/>
                </a:lnTo>
                <a:lnTo>
                  <a:pt x="0" y="711797"/>
                </a:lnTo>
                <a:lnTo>
                  <a:pt x="0" y="0"/>
                </a:lnTo>
                <a:close/>
              </a:path>
            </a:pathLst>
          </a:custGeom>
          <a:blipFill>
            <a:blip r:embed="rId2"/>
            <a:stretch>
              <a:fillRect l="0" t="-490756" r="0" b="-166295"/>
            </a:stretch>
          </a:blipFill>
        </p:spPr>
      </p:sp>
      <p:sp>
        <p:nvSpPr>
          <p:cNvPr name="Freeform 6" id="6"/>
          <p:cNvSpPr/>
          <p:nvPr/>
        </p:nvSpPr>
        <p:spPr>
          <a:xfrm flipH="false" flipV="false" rot="0">
            <a:off x="189541" y="0"/>
            <a:ext cx="10312917" cy="8225282"/>
          </a:xfrm>
          <a:custGeom>
            <a:avLst/>
            <a:gdLst/>
            <a:ahLst/>
            <a:cxnLst/>
            <a:rect r="r" b="b" t="t" l="l"/>
            <a:pathLst>
              <a:path h="8225282" w="10312917">
                <a:moveTo>
                  <a:pt x="0" y="0"/>
                </a:moveTo>
                <a:lnTo>
                  <a:pt x="10312918" y="0"/>
                </a:lnTo>
                <a:lnTo>
                  <a:pt x="10312918" y="8225282"/>
                </a:lnTo>
                <a:lnTo>
                  <a:pt x="0" y="8225282"/>
                </a:lnTo>
                <a:lnTo>
                  <a:pt x="0" y="0"/>
                </a:lnTo>
                <a:close/>
              </a:path>
            </a:pathLst>
          </a:custGeom>
          <a:blipFill>
            <a:blip r:embed="rId3">
              <a:alphaModFix amt="15000"/>
            </a:blip>
            <a:stretch>
              <a:fillRect l="0" t="0" r="0" b="0"/>
            </a:stretch>
          </a:blipFill>
        </p:spPr>
      </p:sp>
      <p:grpSp>
        <p:nvGrpSpPr>
          <p:cNvPr name="Group 7" id="7"/>
          <p:cNvGrpSpPr/>
          <p:nvPr/>
        </p:nvGrpSpPr>
        <p:grpSpPr>
          <a:xfrm rot="0">
            <a:off x="0" y="1153316"/>
            <a:ext cx="5988760" cy="690776"/>
            <a:chOff x="0" y="0"/>
            <a:chExt cx="2146236" cy="247558"/>
          </a:xfrm>
        </p:grpSpPr>
        <p:sp>
          <p:nvSpPr>
            <p:cNvPr name="Freeform 8" id="8"/>
            <p:cNvSpPr/>
            <p:nvPr/>
          </p:nvSpPr>
          <p:spPr>
            <a:xfrm flipH="false" flipV="false" rot="0">
              <a:off x="0" y="0"/>
              <a:ext cx="2146236" cy="247558"/>
            </a:xfrm>
            <a:custGeom>
              <a:avLst/>
              <a:gdLst/>
              <a:ahLst/>
              <a:cxnLst/>
              <a:rect r="r" b="b" t="t" l="l"/>
              <a:pathLst>
                <a:path h="247558" w="2146236">
                  <a:moveTo>
                    <a:pt x="0" y="0"/>
                  </a:moveTo>
                  <a:lnTo>
                    <a:pt x="2146236" y="0"/>
                  </a:lnTo>
                  <a:lnTo>
                    <a:pt x="2146236" y="247558"/>
                  </a:lnTo>
                  <a:lnTo>
                    <a:pt x="0" y="247558"/>
                  </a:lnTo>
                  <a:close/>
                </a:path>
              </a:pathLst>
            </a:custGeom>
            <a:solidFill>
              <a:srgbClr val="FF6E00"/>
            </a:solidFill>
          </p:spPr>
        </p:sp>
        <p:sp>
          <p:nvSpPr>
            <p:cNvPr name="TextBox 9" id="9"/>
            <p:cNvSpPr txBox="true"/>
            <p:nvPr/>
          </p:nvSpPr>
          <p:spPr>
            <a:xfrm>
              <a:off x="0" y="-28575"/>
              <a:ext cx="2146236" cy="276133"/>
            </a:xfrm>
            <a:prstGeom prst="rect">
              <a:avLst/>
            </a:prstGeom>
          </p:spPr>
          <p:txBody>
            <a:bodyPr anchor="ctr" rtlCol="false" tIns="50800" lIns="50800" bIns="50800" rIns="50800"/>
            <a:lstStyle/>
            <a:p>
              <a:pPr algn="ctr">
                <a:lnSpc>
                  <a:spcPts val="1960"/>
                </a:lnSpc>
                <a:spcBef>
                  <a:spcPct val="0"/>
                </a:spcBef>
              </a:pPr>
            </a:p>
          </p:txBody>
        </p:sp>
      </p:grpSp>
      <p:sp>
        <p:nvSpPr>
          <p:cNvPr name="Freeform 10" id="10"/>
          <p:cNvSpPr/>
          <p:nvPr/>
        </p:nvSpPr>
        <p:spPr>
          <a:xfrm flipH="false" flipV="false" rot="0">
            <a:off x="7124870" y="384032"/>
            <a:ext cx="3234432" cy="1629636"/>
          </a:xfrm>
          <a:custGeom>
            <a:avLst/>
            <a:gdLst/>
            <a:ahLst/>
            <a:cxnLst/>
            <a:rect r="r" b="b" t="t" l="l"/>
            <a:pathLst>
              <a:path h="1629636" w="3234432">
                <a:moveTo>
                  <a:pt x="0" y="0"/>
                </a:moveTo>
                <a:lnTo>
                  <a:pt x="3234432" y="0"/>
                </a:lnTo>
                <a:lnTo>
                  <a:pt x="3234432" y="1629636"/>
                </a:lnTo>
                <a:lnTo>
                  <a:pt x="0" y="1629636"/>
                </a:lnTo>
                <a:lnTo>
                  <a:pt x="0" y="0"/>
                </a:lnTo>
                <a:close/>
              </a:path>
            </a:pathLst>
          </a:custGeom>
          <a:blipFill>
            <a:blip r:embed="rId4"/>
            <a:stretch>
              <a:fillRect l="0" t="-11634" r="0" b="0"/>
            </a:stretch>
          </a:blipFill>
        </p:spPr>
      </p:sp>
      <p:sp>
        <p:nvSpPr>
          <p:cNvPr name="Freeform 11" id="11"/>
          <p:cNvSpPr/>
          <p:nvPr/>
        </p:nvSpPr>
        <p:spPr>
          <a:xfrm flipH="false" flipV="false" rot="0">
            <a:off x="7124870" y="2013668"/>
            <a:ext cx="3234432" cy="1896164"/>
          </a:xfrm>
          <a:custGeom>
            <a:avLst/>
            <a:gdLst/>
            <a:ahLst/>
            <a:cxnLst/>
            <a:rect r="r" b="b" t="t" l="l"/>
            <a:pathLst>
              <a:path h="1896164" w="3234432">
                <a:moveTo>
                  <a:pt x="0" y="0"/>
                </a:moveTo>
                <a:lnTo>
                  <a:pt x="3234432" y="0"/>
                </a:lnTo>
                <a:lnTo>
                  <a:pt x="3234432" y="1896165"/>
                </a:lnTo>
                <a:lnTo>
                  <a:pt x="0" y="1896165"/>
                </a:lnTo>
                <a:lnTo>
                  <a:pt x="0" y="0"/>
                </a:lnTo>
                <a:close/>
              </a:path>
            </a:pathLst>
          </a:custGeom>
          <a:blipFill>
            <a:blip r:embed="rId5"/>
            <a:stretch>
              <a:fillRect l="0" t="-13718" r="0" b="0"/>
            </a:stretch>
          </a:blipFill>
        </p:spPr>
      </p:sp>
      <p:sp>
        <p:nvSpPr>
          <p:cNvPr name="Freeform 12" id="12"/>
          <p:cNvSpPr/>
          <p:nvPr/>
        </p:nvSpPr>
        <p:spPr>
          <a:xfrm flipH="false" flipV="false" rot="0">
            <a:off x="7124870" y="5399142"/>
            <a:ext cx="3234432" cy="1865204"/>
          </a:xfrm>
          <a:custGeom>
            <a:avLst/>
            <a:gdLst/>
            <a:ahLst/>
            <a:cxnLst/>
            <a:rect r="r" b="b" t="t" l="l"/>
            <a:pathLst>
              <a:path h="1865204" w="3234432">
                <a:moveTo>
                  <a:pt x="0" y="0"/>
                </a:moveTo>
                <a:lnTo>
                  <a:pt x="3234432" y="0"/>
                </a:lnTo>
                <a:lnTo>
                  <a:pt x="3234432" y="1865205"/>
                </a:lnTo>
                <a:lnTo>
                  <a:pt x="0" y="1865205"/>
                </a:lnTo>
                <a:lnTo>
                  <a:pt x="0" y="0"/>
                </a:lnTo>
                <a:close/>
              </a:path>
            </a:pathLst>
          </a:custGeom>
          <a:blipFill>
            <a:blip r:embed="rId6"/>
            <a:stretch>
              <a:fillRect l="0" t="-15605" r="0" b="0"/>
            </a:stretch>
          </a:blipFill>
        </p:spPr>
      </p:sp>
      <p:sp>
        <p:nvSpPr>
          <p:cNvPr name="Freeform 13" id="13"/>
          <p:cNvSpPr/>
          <p:nvPr/>
        </p:nvSpPr>
        <p:spPr>
          <a:xfrm flipH="false" flipV="false" rot="0">
            <a:off x="7124870" y="3909833"/>
            <a:ext cx="3234432" cy="1642653"/>
          </a:xfrm>
          <a:custGeom>
            <a:avLst/>
            <a:gdLst/>
            <a:ahLst/>
            <a:cxnLst/>
            <a:rect r="r" b="b" t="t" l="l"/>
            <a:pathLst>
              <a:path h="1642653" w="3234432">
                <a:moveTo>
                  <a:pt x="0" y="0"/>
                </a:moveTo>
                <a:lnTo>
                  <a:pt x="3234432" y="0"/>
                </a:lnTo>
                <a:lnTo>
                  <a:pt x="3234432" y="1642652"/>
                </a:lnTo>
                <a:lnTo>
                  <a:pt x="0" y="1642652"/>
                </a:lnTo>
                <a:lnTo>
                  <a:pt x="0" y="0"/>
                </a:lnTo>
                <a:close/>
              </a:path>
            </a:pathLst>
          </a:custGeom>
          <a:blipFill>
            <a:blip r:embed="rId7"/>
            <a:stretch>
              <a:fillRect l="0" t="-13923" r="0" b="-17312"/>
            </a:stretch>
          </a:blipFill>
        </p:spPr>
      </p:sp>
      <p:sp>
        <p:nvSpPr>
          <p:cNvPr name="Freeform 14" id="14"/>
          <p:cNvSpPr/>
          <p:nvPr/>
        </p:nvSpPr>
        <p:spPr>
          <a:xfrm flipH="false" flipV="false" rot="0">
            <a:off x="5606887" y="4209351"/>
            <a:ext cx="1357550" cy="1043617"/>
          </a:xfrm>
          <a:custGeom>
            <a:avLst/>
            <a:gdLst/>
            <a:ahLst/>
            <a:cxnLst/>
            <a:rect r="r" b="b" t="t" l="l"/>
            <a:pathLst>
              <a:path h="1043617" w="1357550">
                <a:moveTo>
                  <a:pt x="0" y="0"/>
                </a:moveTo>
                <a:lnTo>
                  <a:pt x="1357550" y="0"/>
                </a:lnTo>
                <a:lnTo>
                  <a:pt x="1357550" y="1043616"/>
                </a:lnTo>
                <a:lnTo>
                  <a:pt x="0" y="104361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5" id="15"/>
          <p:cNvSpPr txBox="true"/>
          <p:nvPr/>
        </p:nvSpPr>
        <p:spPr>
          <a:xfrm rot="0">
            <a:off x="264443" y="202646"/>
            <a:ext cx="4878214" cy="855419"/>
          </a:xfrm>
          <a:prstGeom prst="rect">
            <a:avLst/>
          </a:prstGeom>
        </p:spPr>
        <p:txBody>
          <a:bodyPr anchor="t" rtlCol="false" tIns="0" lIns="0" bIns="0" rIns="0">
            <a:spAutoFit/>
          </a:bodyPr>
          <a:lstStyle/>
          <a:p>
            <a:pPr algn="ctr">
              <a:lnSpc>
                <a:spcPts val="5880"/>
              </a:lnSpc>
            </a:pPr>
            <a:r>
              <a:rPr lang="en-US" sz="4200">
                <a:solidFill>
                  <a:srgbClr val="FF6E00"/>
                </a:solidFill>
                <a:latin typeface="ITC Franklin Gothic"/>
                <a:ea typeface="ITC Franklin Gothic"/>
                <a:cs typeface="ITC Franklin Gothic"/>
                <a:sym typeface="ITC Franklin Gothic"/>
              </a:rPr>
              <a:t>Wat doet de KNSB? </a:t>
            </a:r>
          </a:p>
        </p:txBody>
      </p:sp>
      <p:sp>
        <p:nvSpPr>
          <p:cNvPr name="TextBox 16" id="16"/>
          <p:cNvSpPr txBox="true"/>
          <p:nvPr/>
        </p:nvSpPr>
        <p:spPr>
          <a:xfrm rot="0">
            <a:off x="0" y="1184378"/>
            <a:ext cx="5988760" cy="552450"/>
          </a:xfrm>
          <a:prstGeom prst="rect">
            <a:avLst/>
          </a:prstGeom>
        </p:spPr>
        <p:txBody>
          <a:bodyPr anchor="t" rtlCol="false" tIns="0" lIns="0" bIns="0" rIns="0">
            <a:spAutoFit/>
          </a:bodyPr>
          <a:lstStyle/>
          <a:p>
            <a:pPr algn="ctr">
              <a:lnSpc>
                <a:spcPts val="2099"/>
              </a:lnSpc>
              <a:spcBef>
                <a:spcPct val="0"/>
              </a:spcBef>
            </a:pPr>
            <a:r>
              <a:rPr lang="en-US" b="true" sz="1499">
                <a:solidFill>
                  <a:srgbClr val="FFFFFF"/>
                </a:solidFill>
                <a:latin typeface="ITC Franklin Gothic"/>
                <a:ea typeface="ITC Franklin Gothic"/>
                <a:cs typeface="ITC Franklin Gothic"/>
                <a:sym typeface="ITC Franklin Gothic"/>
              </a:rPr>
              <a:t>De Koninklijke Nederlandsche Schaatsenrijders Bond (KNSB) is de Nederlandse organisatie voor de schaats- en inlineskatesport. </a:t>
            </a:r>
          </a:p>
        </p:txBody>
      </p:sp>
      <p:sp>
        <p:nvSpPr>
          <p:cNvPr name="TextBox 17" id="17"/>
          <p:cNvSpPr txBox="true"/>
          <p:nvPr/>
        </p:nvSpPr>
        <p:spPr>
          <a:xfrm rot="0">
            <a:off x="264480" y="2006016"/>
            <a:ext cx="3871020" cy="619125"/>
          </a:xfrm>
          <a:prstGeom prst="rect">
            <a:avLst/>
          </a:prstGeom>
        </p:spPr>
        <p:txBody>
          <a:bodyPr anchor="t" rtlCol="false" tIns="0" lIns="0" bIns="0" rIns="0">
            <a:spAutoFit/>
          </a:bodyPr>
          <a:lstStyle/>
          <a:p>
            <a:pPr algn="ctr">
              <a:lnSpc>
                <a:spcPts val="4200"/>
              </a:lnSpc>
            </a:pPr>
            <a:r>
              <a:rPr lang="en-US" sz="3000">
                <a:solidFill>
                  <a:srgbClr val="FF6E00"/>
                </a:solidFill>
                <a:latin typeface="ITC Franklin Gothic"/>
                <a:ea typeface="ITC Franklin Gothic"/>
                <a:cs typeface="ITC Franklin Gothic"/>
                <a:sym typeface="ITC Franklin Gothic"/>
              </a:rPr>
              <a:t>Veran</a:t>
            </a:r>
            <a:r>
              <a:rPr lang="en-US" b="true" sz="3000">
                <a:solidFill>
                  <a:srgbClr val="FF6E00"/>
                </a:solidFill>
                <a:latin typeface="ITC Franklin Gothic"/>
                <a:ea typeface="ITC Franklin Gothic"/>
                <a:cs typeface="ITC Franklin Gothic"/>
                <a:sym typeface="ITC Franklin Gothic"/>
              </a:rPr>
              <a:t>twoordelijkheden</a:t>
            </a:r>
          </a:p>
        </p:txBody>
      </p:sp>
      <p:sp>
        <p:nvSpPr>
          <p:cNvPr name="TextBox 18" id="18"/>
          <p:cNvSpPr txBox="true"/>
          <p:nvPr/>
        </p:nvSpPr>
        <p:spPr>
          <a:xfrm rot="0">
            <a:off x="264480" y="2658479"/>
            <a:ext cx="5799218" cy="1755140"/>
          </a:xfrm>
          <a:prstGeom prst="rect">
            <a:avLst/>
          </a:prstGeom>
        </p:spPr>
        <p:txBody>
          <a:bodyPr anchor="t" rtlCol="false" tIns="0" lIns="0" bIns="0" rIns="0">
            <a:spAutoFit/>
          </a:bodyPr>
          <a:lstStyle/>
          <a:p>
            <a:pPr algn="l">
              <a:lnSpc>
                <a:spcPts val="1960"/>
              </a:lnSpc>
            </a:pPr>
            <a:r>
              <a:rPr lang="en-US" sz="1400">
                <a:solidFill>
                  <a:srgbClr val="FFF8F5"/>
                </a:solidFill>
                <a:latin typeface="ITC Franklin Gothic Std"/>
                <a:ea typeface="ITC Franklin Gothic Std"/>
                <a:cs typeface="ITC Franklin Gothic Std"/>
                <a:sym typeface="ITC Franklin Gothic Std"/>
              </a:rPr>
              <a:t>De KNSB is vera</a:t>
            </a:r>
            <a:r>
              <a:rPr lang="en-US" sz="1400">
                <a:solidFill>
                  <a:srgbClr val="FFF8F5"/>
                </a:solidFill>
                <a:latin typeface="ITC Franklin Gothic Std"/>
                <a:ea typeface="ITC Franklin Gothic Std"/>
                <a:cs typeface="ITC Franklin Gothic Std"/>
                <a:sym typeface="ITC Franklin Gothic Std"/>
              </a:rPr>
              <a:t>ntwoordelijk voor zeven disciplines: langebaanschaatsen, shorttrack, marathon, kunstschaatsen, schoonrijden, inlineskaten en schaatsen op natuurijs. De KNSB bevordert de sport voor alle schaatsliefhebbers: van kinderen die kennis willen maken met het schaatsen en inlineskaten tot de talenten van de toekomst. En voor de schaatsers die wekelijks een rondje op de baan schaatsen tot de topsporters die medaillers veroveren en hun fans vermaken. </a:t>
            </a:r>
          </a:p>
        </p:txBody>
      </p:sp>
      <p:sp>
        <p:nvSpPr>
          <p:cNvPr name="TextBox 19" id="19"/>
          <p:cNvSpPr txBox="true"/>
          <p:nvPr/>
        </p:nvSpPr>
        <p:spPr>
          <a:xfrm rot="0">
            <a:off x="264480" y="4624289"/>
            <a:ext cx="4062459" cy="619125"/>
          </a:xfrm>
          <a:prstGeom prst="rect">
            <a:avLst/>
          </a:prstGeom>
        </p:spPr>
        <p:txBody>
          <a:bodyPr anchor="t" rtlCol="false" tIns="0" lIns="0" bIns="0" rIns="0">
            <a:spAutoFit/>
          </a:bodyPr>
          <a:lstStyle/>
          <a:p>
            <a:pPr algn="ctr">
              <a:lnSpc>
                <a:spcPts val="4200"/>
              </a:lnSpc>
              <a:spcBef>
                <a:spcPct val="0"/>
              </a:spcBef>
            </a:pPr>
            <a:r>
              <a:rPr lang="en-US" b="true" sz="3000">
                <a:solidFill>
                  <a:srgbClr val="FF6E00"/>
                </a:solidFill>
                <a:latin typeface="ITC Franklin Gothic"/>
                <a:ea typeface="ITC Franklin Gothic"/>
                <a:cs typeface="ITC Franklin Gothic"/>
                <a:sym typeface="ITC Franklin Gothic"/>
              </a:rPr>
              <a:t>Organisatie wedstrijden</a:t>
            </a:r>
          </a:p>
        </p:txBody>
      </p:sp>
      <p:sp>
        <p:nvSpPr>
          <p:cNvPr name="TextBox 20" id="20"/>
          <p:cNvSpPr txBox="true"/>
          <p:nvPr/>
        </p:nvSpPr>
        <p:spPr>
          <a:xfrm rot="0">
            <a:off x="264480" y="5307764"/>
            <a:ext cx="5799218" cy="1755140"/>
          </a:xfrm>
          <a:prstGeom prst="rect">
            <a:avLst/>
          </a:prstGeom>
        </p:spPr>
        <p:txBody>
          <a:bodyPr anchor="t" rtlCol="false" tIns="0" lIns="0" bIns="0" rIns="0">
            <a:spAutoFit/>
          </a:bodyPr>
          <a:lstStyle/>
          <a:p>
            <a:pPr algn="l">
              <a:lnSpc>
                <a:spcPts val="1960"/>
              </a:lnSpc>
            </a:pPr>
            <a:r>
              <a:rPr lang="en-US" sz="1400">
                <a:solidFill>
                  <a:srgbClr val="FFF8F5"/>
                </a:solidFill>
                <a:latin typeface="ITC Franklin Gothic Std"/>
                <a:ea typeface="ITC Franklin Gothic Std"/>
                <a:cs typeface="ITC Franklin Gothic Std"/>
                <a:sym typeface="ITC Franklin Gothic Std"/>
              </a:rPr>
              <a:t>De KNSB organiseert wedstrijden voor alle niveaus, waardoor alle 38.000 leden van de KNSB kunnen schaatsen. Ook leidt de bond trainers, vrijwilligers, scheidsrechters en coaches op, zodat elke schaatser in Nederland beter kan worden. Wie erg goed is in schaatsen, wordt misschien wel geselecteerd voor één van de KNSB Talent Teams. De schaatsbond is ook verantwoordelijk voor de nationale teams en de talentontwikkeling in alle disciplines. </a:t>
            </a:r>
          </a:p>
        </p:txBody>
      </p:sp>
      <p:sp>
        <p:nvSpPr>
          <p:cNvPr name="TextBox 21" id="21"/>
          <p:cNvSpPr txBox="true"/>
          <p:nvPr/>
        </p:nvSpPr>
        <p:spPr>
          <a:xfrm rot="0">
            <a:off x="8087987" y="1795237"/>
            <a:ext cx="1308199" cy="372704"/>
          </a:xfrm>
          <a:prstGeom prst="rect">
            <a:avLst/>
          </a:prstGeom>
        </p:spPr>
        <p:txBody>
          <a:bodyPr anchor="t" rtlCol="false" tIns="0" lIns="0" bIns="0" rIns="0">
            <a:spAutoFit/>
          </a:bodyPr>
          <a:lstStyle/>
          <a:p>
            <a:pPr algn="ctr">
              <a:lnSpc>
                <a:spcPts val="2557"/>
              </a:lnSpc>
            </a:pPr>
            <a:r>
              <a:rPr lang="en-US" sz="1826">
                <a:solidFill>
                  <a:srgbClr val="FFFFFF"/>
                </a:solidFill>
                <a:latin typeface="ITC Franklin Gothic"/>
                <a:ea typeface="ITC Franklin Gothic"/>
                <a:cs typeface="ITC Franklin Gothic"/>
                <a:sym typeface="ITC Franklin Gothic"/>
              </a:rPr>
              <a:t>LANGEBAAN</a:t>
            </a:r>
          </a:p>
        </p:txBody>
      </p:sp>
      <p:sp>
        <p:nvSpPr>
          <p:cNvPr name="TextBox 22" id="22"/>
          <p:cNvSpPr txBox="true"/>
          <p:nvPr/>
        </p:nvSpPr>
        <p:spPr>
          <a:xfrm rot="0">
            <a:off x="8017814" y="5318508"/>
            <a:ext cx="1448544" cy="372704"/>
          </a:xfrm>
          <a:prstGeom prst="rect">
            <a:avLst/>
          </a:prstGeom>
        </p:spPr>
        <p:txBody>
          <a:bodyPr anchor="t" rtlCol="false" tIns="0" lIns="0" bIns="0" rIns="0">
            <a:spAutoFit/>
          </a:bodyPr>
          <a:lstStyle/>
          <a:p>
            <a:pPr algn="ctr">
              <a:lnSpc>
                <a:spcPts val="2557"/>
              </a:lnSpc>
            </a:pPr>
            <a:r>
              <a:rPr lang="en-US" sz="1826">
                <a:solidFill>
                  <a:srgbClr val="FFFFFF"/>
                </a:solidFill>
                <a:latin typeface="ITC Franklin Gothic"/>
                <a:ea typeface="ITC Franklin Gothic"/>
                <a:cs typeface="ITC Franklin Gothic"/>
                <a:sym typeface="ITC Franklin Gothic"/>
              </a:rPr>
              <a:t>SHORTTRACK</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6E00"/>
        </a:solidFill>
      </p:bgPr>
    </p:bg>
    <p:spTree>
      <p:nvGrpSpPr>
        <p:cNvPr id="1" name=""/>
        <p:cNvGrpSpPr/>
        <p:nvPr/>
      </p:nvGrpSpPr>
      <p:grpSpPr>
        <a:xfrm>
          <a:off x="0" y="0"/>
          <a:ext cx="0" cy="0"/>
          <a:chOff x="0" y="0"/>
          <a:chExt cx="0" cy="0"/>
        </a:xfrm>
      </p:grpSpPr>
      <p:grpSp>
        <p:nvGrpSpPr>
          <p:cNvPr name="Group 2" id="2"/>
          <p:cNvGrpSpPr/>
          <p:nvPr/>
        </p:nvGrpSpPr>
        <p:grpSpPr>
          <a:xfrm rot="0">
            <a:off x="-1011414" y="3516942"/>
            <a:ext cx="12162377" cy="526116"/>
            <a:chOff x="0" y="0"/>
            <a:chExt cx="4358721" cy="188548"/>
          </a:xfrm>
        </p:grpSpPr>
        <p:sp>
          <p:nvSpPr>
            <p:cNvPr name="Freeform 3" id="3"/>
            <p:cNvSpPr/>
            <p:nvPr/>
          </p:nvSpPr>
          <p:spPr>
            <a:xfrm flipH="false" flipV="false" rot="0">
              <a:off x="0" y="0"/>
              <a:ext cx="4358721" cy="188548"/>
            </a:xfrm>
            <a:custGeom>
              <a:avLst/>
              <a:gdLst/>
              <a:ahLst/>
              <a:cxnLst/>
              <a:rect r="r" b="b" t="t" l="l"/>
              <a:pathLst>
                <a:path h="188548" w="4358721">
                  <a:moveTo>
                    <a:pt x="0" y="0"/>
                  </a:moveTo>
                  <a:lnTo>
                    <a:pt x="4358721" y="0"/>
                  </a:lnTo>
                  <a:lnTo>
                    <a:pt x="4358721" y="188548"/>
                  </a:lnTo>
                  <a:lnTo>
                    <a:pt x="0" y="188548"/>
                  </a:lnTo>
                  <a:close/>
                </a:path>
              </a:pathLst>
            </a:custGeom>
            <a:solidFill>
              <a:srgbClr val="FFFFFF"/>
            </a:solidFill>
          </p:spPr>
        </p:sp>
        <p:sp>
          <p:nvSpPr>
            <p:cNvPr name="TextBox 4" id="4"/>
            <p:cNvSpPr txBox="true"/>
            <p:nvPr/>
          </p:nvSpPr>
          <p:spPr>
            <a:xfrm>
              <a:off x="0" y="-28575"/>
              <a:ext cx="4358721" cy="217123"/>
            </a:xfrm>
            <a:prstGeom prst="rect">
              <a:avLst/>
            </a:prstGeom>
          </p:spPr>
          <p:txBody>
            <a:bodyPr anchor="ctr" rtlCol="false" tIns="50800" lIns="50800" bIns="50800" rIns="50800"/>
            <a:lstStyle/>
            <a:p>
              <a:pPr algn="ctr">
                <a:lnSpc>
                  <a:spcPts val="1960"/>
                </a:lnSpc>
              </a:pPr>
            </a:p>
          </p:txBody>
        </p:sp>
      </p:grpSp>
      <p:sp>
        <p:nvSpPr>
          <p:cNvPr name="Freeform 5" id="5"/>
          <p:cNvSpPr/>
          <p:nvPr/>
        </p:nvSpPr>
        <p:spPr>
          <a:xfrm flipH="false" flipV="false" rot="0">
            <a:off x="-1222620" y="564644"/>
            <a:ext cx="12756086" cy="711796"/>
          </a:xfrm>
          <a:custGeom>
            <a:avLst/>
            <a:gdLst/>
            <a:ahLst/>
            <a:cxnLst/>
            <a:rect r="r" b="b" t="t" l="l"/>
            <a:pathLst>
              <a:path h="711796" w="12756086">
                <a:moveTo>
                  <a:pt x="0" y="0"/>
                </a:moveTo>
                <a:lnTo>
                  <a:pt x="12756086" y="0"/>
                </a:lnTo>
                <a:lnTo>
                  <a:pt x="12756086" y="711796"/>
                </a:lnTo>
                <a:lnTo>
                  <a:pt x="0" y="711796"/>
                </a:lnTo>
                <a:lnTo>
                  <a:pt x="0" y="0"/>
                </a:lnTo>
                <a:close/>
              </a:path>
            </a:pathLst>
          </a:custGeom>
          <a:blipFill>
            <a:blip r:embed="rId2"/>
            <a:stretch>
              <a:fillRect l="0" t="-595149" r="0" b="-208050"/>
            </a:stretch>
          </a:blipFill>
        </p:spPr>
      </p:sp>
      <p:sp>
        <p:nvSpPr>
          <p:cNvPr name="TextBox 6" id="6"/>
          <p:cNvSpPr txBox="true"/>
          <p:nvPr/>
        </p:nvSpPr>
        <p:spPr>
          <a:xfrm rot="0">
            <a:off x="225271" y="421095"/>
            <a:ext cx="10241459" cy="855345"/>
          </a:xfrm>
          <a:prstGeom prst="rect">
            <a:avLst/>
          </a:prstGeom>
        </p:spPr>
        <p:txBody>
          <a:bodyPr anchor="t" rtlCol="false" tIns="0" lIns="0" bIns="0" rIns="0">
            <a:spAutoFit/>
          </a:bodyPr>
          <a:lstStyle/>
          <a:p>
            <a:pPr algn="ctr">
              <a:lnSpc>
                <a:spcPts val="5880"/>
              </a:lnSpc>
            </a:pPr>
            <a:r>
              <a:rPr lang="en-US" sz="4200">
                <a:solidFill>
                  <a:srgbClr val="FF6E00"/>
                </a:solidFill>
                <a:latin typeface="ITC Franklin Gothic"/>
                <a:ea typeface="ITC Franklin Gothic"/>
                <a:cs typeface="ITC Franklin Gothic"/>
                <a:sym typeface="ITC Franklin Gothic"/>
              </a:rPr>
              <a:t>Schaa</a:t>
            </a:r>
            <a:r>
              <a:rPr lang="en-US" b="true" sz="4200">
                <a:solidFill>
                  <a:srgbClr val="FF6E00"/>
                </a:solidFill>
                <a:latin typeface="ITC Franklin Gothic"/>
                <a:ea typeface="ITC Franklin Gothic"/>
                <a:cs typeface="ITC Franklin Gothic"/>
                <a:sym typeface="ITC Franklin Gothic"/>
              </a:rPr>
              <a:t>tsen in Nederland: Door de tijd heen </a:t>
            </a:r>
          </a:p>
        </p:txBody>
      </p:sp>
      <p:grpSp>
        <p:nvGrpSpPr>
          <p:cNvPr name="Group 7" id="7"/>
          <p:cNvGrpSpPr/>
          <p:nvPr/>
        </p:nvGrpSpPr>
        <p:grpSpPr>
          <a:xfrm rot="0">
            <a:off x="910518" y="2249322"/>
            <a:ext cx="818094" cy="1170755"/>
            <a:chOff x="0" y="0"/>
            <a:chExt cx="293187" cy="419572"/>
          </a:xfrm>
        </p:grpSpPr>
        <p:sp>
          <p:nvSpPr>
            <p:cNvPr name="Freeform 8" id="8"/>
            <p:cNvSpPr/>
            <p:nvPr/>
          </p:nvSpPr>
          <p:spPr>
            <a:xfrm flipH="false" flipV="false" rot="0">
              <a:off x="0" y="0"/>
              <a:ext cx="293187" cy="419572"/>
            </a:xfrm>
            <a:custGeom>
              <a:avLst/>
              <a:gdLst/>
              <a:ahLst/>
              <a:cxnLst/>
              <a:rect r="r" b="b" t="t" l="l"/>
              <a:pathLst>
                <a:path h="419572" w="293187">
                  <a:moveTo>
                    <a:pt x="146593" y="0"/>
                  </a:moveTo>
                  <a:lnTo>
                    <a:pt x="146593" y="0"/>
                  </a:lnTo>
                  <a:cubicBezTo>
                    <a:pt x="227555" y="0"/>
                    <a:pt x="293187" y="65632"/>
                    <a:pt x="293187" y="146593"/>
                  </a:cubicBezTo>
                  <a:lnTo>
                    <a:pt x="293187" y="272979"/>
                  </a:lnTo>
                  <a:cubicBezTo>
                    <a:pt x="293187" y="353940"/>
                    <a:pt x="227555" y="419572"/>
                    <a:pt x="146593" y="419572"/>
                  </a:cubicBezTo>
                  <a:lnTo>
                    <a:pt x="146593" y="419572"/>
                  </a:lnTo>
                  <a:cubicBezTo>
                    <a:pt x="65632" y="419572"/>
                    <a:pt x="0" y="353940"/>
                    <a:pt x="0" y="272979"/>
                  </a:cubicBezTo>
                  <a:lnTo>
                    <a:pt x="0" y="146593"/>
                  </a:lnTo>
                  <a:cubicBezTo>
                    <a:pt x="0" y="65632"/>
                    <a:pt x="65632" y="0"/>
                    <a:pt x="146593" y="0"/>
                  </a:cubicBezTo>
                  <a:close/>
                </a:path>
              </a:pathLst>
            </a:custGeom>
            <a:solidFill>
              <a:srgbClr val="FFFFFF"/>
            </a:solidFill>
            <a:ln cap="rnd">
              <a:noFill/>
              <a:prstDash val="solid"/>
              <a:round/>
            </a:ln>
          </p:spPr>
        </p:sp>
        <p:sp>
          <p:nvSpPr>
            <p:cNvPr name="TextBox 9" id="9"/>
            <p:cNvSpPr txBox="true"/>
            <p:nvPr/>
          </p:nvSpPr>
          <p:spPr>
            <a:xfrm>
              <a:off x="0" y="-28575"/>
              <a:ext cx="293187" cy="448147"/>
            </a:xfrm>
            <a:prstGeom prst="rect">
              <a:avLst/>
            </a:prstGeom>
          </p:spPr>
          <p:txBody>
            <a:bodyPr anchor="ctr" rtlCol="false" tIns="50800" lIns="50800" bIns="50800" rIns="50800"/>
            <a:lstStyle/>
            <a:p>
              <a:pPr algn="ctr">
                <a:lnSpc>
                  <a:spcPts val="1960"/>
                </a:lnSpc>
              </a:pPr>
            </a:p>
          </p:txBody>
        </p:sp>
      </p:grpSp>
      <p:grpSp>
        <p:nvGrpSpPr>
          <p:cNvPr name="Group 10" id="10"/>
          <p:cNvGrpSpPr/>
          <p:nvPr/>
        </p:nvGrpSpPr>
        <p:grpSpPr>
          <a:xfrm rot="0">
            <a:off x="1781983" y="1858579"/>
            <a:ext cx="837986" cy="1539426"/>
            <a:chOff x="0" y="0"/>
            <a:chExt cx="300315" cy="551696"/>
          </a:xfrm>
        </p:grpSpPr>
        <p:sp>
          <p:nvSpPr>
            <p:cNvPr name="Freeform 11" id="11"/>
            <p:cNvSpPr/>
            <p:nvPr/>
          </p:nvSpPr>
          <p:spPr>
            <a:xfrm flipH="false" flipV="false" rot="0">
              <a:off x="0" y="0"/>
              <a:ext cx="300315" cy="551695"/>
            </a:xfrm>
            <a:custGeom>
              <a:avLst/>
              <a:gdLst/>
              <a:ahLst/>
              <a:cxnLst/>
              <a:rect r="r" b="b" t="t" l="l"/>
              <a:pathLst>
                <a:path h="551695" w="300315">
                  <a:moveTo>
                    <a:pt x="150158" y="0"/>
                  </a:moveTo>
                  <a:lnTo>
                    <a:pt x="150158" y="0"/>
                  </a:lnTo>
                  <a:cubicBezTo>
                    <a:pt x="189982" y="0"/>
                    <a:pt x="228175" y="15820"/>
                    <a:pt x="256335" y="43980"/>
                  </a:cubicBezTo>
                  <a:cubicBezTo>
                    <a:pt x="284495" y="72140"/>
                    <a:pt x="300315" y="110333"/>
                    <a:pt x="300315" y="150158"/>
                  </a:cubicBezTo>
                  <a:lnTo>
                    <a:pt x="300315" y="401538"/>
                  </a:lnTo>
                  <a:cubicBezTo>
                    <a:pt x="300315" y="441362"/>
                    <a:pt x="284495" y="479555"/>
                    <a:pt x="256335" y="507715"/>
                  </a:cubicBezTo>
                  <a:cubicBezTo>
                    <a:pt x="228175" y="535875"/>
                    <a:pt x="189982" y="551695"/>
                    <a:pt x="150158" y="551695"/>
                  </a:cubicBezTo>
                  <a:lnTo>
                    <a:pt x="150158" y="551695"/>
                  </a:lnTo>
                  <a:cubicBezTo>
                    <a:pt x="110333" y="551695"/>
                    <a:pt x="72140" y="535875"/>
                    <a:pt x="43980" y="507715"/>
                  </a:cubicBezTo>
                  <a:cubicBezTo>
                    <a:pt x="15820" y="479555"/>
                    <a:pt x="0" y="441362"/>
                    <a:pt x="0" y="401538"/>
                  </a:cubicBezTo>
                  <a:lnTo>
                    <a:pt x="0" y="150158"/>
                  </a:lnTo>
                  <a:cubicBezTo>
                    <a:pt x="0" y="110333"/>
                    <a:pt x="15820" y="72140"/>
                    <a:pt x="43980" y="43980"/>
                  </a:cubicBezTo>
                  <a:cubicBezTo>
                    <a:pt x="72140" y="15820"/>
                    <a:pt x="110333" y="0"/>
                    <a:pt x="150158" y="0"/>
                  </a:cubicBezTo>
                  <a:close/>
                </a:path>
              </a:pathLst>
            </a:custGeom>
            <a:solidFill>
              <a:srgbClr val="FFFFFF"/>
            </a:solidFill>
            <a:ln cap="rnd">
              <a:noFill/>
              <a:prstDash val="solid"/>
              <a:round/>
            </a:ln>
          </p:spPr>
        </p:sp>
        <p:sp>
          <p:nvSpPr>
            <p:cNvPr name="TextBox 12" id="12"/>
            <p:cNvSpPr txBox="true"/>
            <p:nvPr/>
          </p:nvSpPr>
          <p:spPr>
            <a:xfrm>
              <a:off x="0" y="-28575"/>
              <a:ext cx="300315" cy="580271"/>
            </a:xfrm>
            <a:prstGeom prst="rect">
              <a:avLst/>
            </a:prstGeom>
          </p:spPr>
          <p:txBody>
            <a:bodyPr anchor="ctr" rtlCol="false" tIns="50800" lIns="50800" bIns="50800" rIns="50800"/>
            <a:lstStyle/>
            <a:p>
              <a:pPr algn="ctr">
                <a:lnSpc>
                  <a:spcPts val="1960"/>
                </a:lnSpc>
              </a:pPr>
            </a:p>
          </p:txBody>
        </p:sp>
      </p:grpSp>
      <p:grpSp>
        <p:nvGrpSpPr>
          <p:cNvPr name="Group 13" id="13"/>
          <p:cNvGrpSpPr/>
          <p:nvPr/>
        </p:nvGrpSpPr>
        <p:grpSpPr>
          <a:xfrm rot="0">
            <a:off x="2677119" y="1797513"/>
            <a:ext cx="907431" cy="1628686"/>
            <a:chOff x="0" y="0"/>
            <a:chExt cx="325203" cy="583684"/>
          </a:xfrm>
        </p:grpSpPr>
        <p:sp>
          <p:nvSpPr>
            <p:cNvPr name="Freeform 14" id="14"/>
            <p:cNvSpPr/>
            <p:nvPr/>
          </p:nvSpPr>
          <p:spPr>
            <a:xfrm flipH="false" flipV="false" rot="0">
              <a:off x="0" y="0"/>
              <a:ext cx="325203" cy="583684"/>
            </a:xfrm>
            <a:custGeom>
              <a:avLst/>
              <a:gdLst/>
              <a:ahLst/>
              <a:cxnLst/>
              <a:rect r="r" b="b" t="t" l="l"/>
              <a:pathLst>
                <a:path h="583684" w="325203">
                  <a:moveTo>
                    <a:pt x="162601" y="0"/>
                  </a:moveTo>
                  <a:lnTo>
                    <a:pt x="162601" y="0"/>
                  </a:lnTo>
                  <a:cubicBezTo>
                    <a:pt x="205726" y="0"/>
                    <a:pt x="247084" y="17131"/>
                    <a:pt x="277578" y="47625"/>
                  </a:cubicBezTo>
                  <a:cubicBezTo>
                    <a:pt x="308072" y="78119"/>
                    <a:pt x="325203" y="119477"/>
                    <a:pt x="325203" y="162601"/>
                  </a:cubicBezTo>
                  <a:lnTo>
                    <a:pt x="325203" y="421083"/>
                  </a:lnTo>
                  <a:cubicBezTo>
                    <a:pt x="325203" y="464208"/>
                    <a:pt x="308072" y="505566"/>
                    <a:pt x="277578" y="536060"/>
                  </a:cubicBezTo>
                  <a:cubicBezTo>
                    <a:pt x="247084" y="566553"/>
                    <a:pt x="205726" y="583684"/>
                    <a:pt x="162601" y="583684"/>
                  </a:cubicBezTo>
                  <a:lnTo>
                    <a:pt x="162601" y="583684"/>
                  </a:lnTo>
                  <a:cubicBezTo>
                    <a:pt x="119477" y="583684"/>
                    <a:pt x="78119" y="566553"/>
                    <a:pt x="47625" y="536060"/>
                  </a:cubicBezTo>
                  <a:cubicBezTo>
                    <a:pt x="17131" y="505566"/>
                    <a:pt x="0" y="464208"/>
                    <a:pt x="0" y="421083"/>
                  </a:cubicBezTo>
                  <a:lnTo>
                    <a:pt x="0" y="162601"/>
                  </a:lnTo>
                  <a:cubicBezTo>
                    <a:pt x="0" y="119477"/>
                    <a:pt x="17131" y="78119"/>
                    <a:pt x="47625" y="47625"/>
                  </a:cubicBezTo>
                  <a:cubicBezTo>
                    <a:pt x="78119" y="17131"/>
                    <a:pt x="119477" y="0"/>
                    <a:pt x="162601" y="0"/>
                  </a:cubicBezTo>
                  <a:close/>
                </a:path>
              </a:pathLst>
            </a:custGeom>
            <a:solidFill>
              <a:srgbClr val="FFFFFF"/>
            </a:solidFill>
            <a:ln cap="rnd">
              <a:noFill/>
              <a:prstDash val="solid"/>
              <a:round/>
            </a:ln>
          </p:spPr>
        </p:sp>
        <p:sp>
          <p:nvSpPr>
            <p:cNvPr name="TextBox 15" id="15"/>
            <p:cNvSpPr txBox="true"/>
            <p:nvPr/>
          </p:nvSpPr>
          <p:spPr>
            <a:xfrm>
              <a:off x="0" y="-28575"/>
              <a:ext cx="325203" cy="612259"/>
            </a:xfrm>
            <a:prstGeom prst="rect">
              <a:avLst/>
            </a:prstGeom>
          </p:spPr>
          <p:txBody>
            <a:bodyPr anchor="ctr" rtlCol="false" tIns="50800" lIns="50800" bIns="50800" rIns="50800"/>
            <a:lstStyle/>
            <a:p>
              <a:pPr algn="ctr">
                <a:lnSpc>
                  <a:spcPts val="1960"/>
                </a:lnSpc>
              </a:pPr>
            </a:p>
          </p:txBody>
        </p:sp>
      </p:grpSp>
      <p:grpSp>
        <p:nvGrpSpPr>
          <p:cNvPr name="Group 16" id="16"/>
          <p:cNvGrpSpPr/>
          <p:nvPr/>
        </p:nvGrpSpPr>
        <p:grpSpPr>
          <a:xfrm rot="0">
            <a:off x="3679800" y="2510119"/>
            <a:ext cx="980407" cy="834566"/>
            <a:chOff x="0" y="0"/>
            <a:chExt cx="351356" cy="299089"/>
          </a:xfrm>
        </p:grpSpPr>
        <p:sp>
          <p:nvSpPr>
            <p:cNvPr name="Freeform 17" id="17"/>
            <p:cNvSpPr/>
            <p:nvPr/>
          </p:nvSpPr>
          <p:spPr>
            <a:xfrm flipH="false" flipV="false" rot="0">
              <a:off x="0" y="0"/>
              <a:ext cx="351356" cy="299089"/>
            </a:xfrm>
            <a:custGeom>
              <a:avLst/>
              <a:gdLst/>
              <a:ahLst/>
              <a:cxnLst/>
              <a:rect r="r" b="b" t="t" l="l"/>
              <a:pathLst>
                <a:path h="299089" w="351356">
                  <a:moveTo>
                    <a:pt x="149545" y="0"/>
                  </a:moveTo>
                  <a:lnTo>
                    <a:pt x="201811" y="0"/>
                  </a:lnTo>
                  <a:cubicBezTo>
                    <a:pt x="241473" y="0"/>
                    <a:pt x="279510" y="15756"/>
                    <a:pt x="307555" y="43801"/>
                  </a:cubicBezTo>
                  <a:cubicBezTo>
                    <a:pt x="335600" y="71846"/>
                    <a:pt x="351356" y="109883"/>
                    <a:pt x="351356" y="149545"/>
                  </a:cubicBezTo>
                  <a:lnTo>
                    <a:pt x="351356" y="149545"/>
                  </a:lnTo>
                  <a:cubicBezTo>
                    <a:pt x="351356" y="189206"/>
                    <a:pt x="335600" y="227244"/>
                    <a:pt x="307555" y="255289"/>
                  </a:cubicBezTo>
                  <a:cubicBezTo>
                    <a:pt x="279510" y="283334"/>
                    <a:pt x="241473" y="299089"/>
                    <a:pt x="201811" y="299089"/>
                  </a:cubicBezTo>
                  <a:lnTo>
                    <a:pt x="149545" y="299089"/>
                  </a:lnTo>
                  <a:cubicBezTo>
                    <a:pt x="109883" y="299089"/>
                    <a:pt x="71846" y="283334"/>
                    <a:pt x="43801" y="255289"/>
                  </a:cubicBezTo>
                  <a:cubicBezTo>
                    <a:pt x="15756" y="227244"/>
                    <a:pt x="0" y="189206"/>
                    <a:pt x="0" y="149545"/>
                  </a:cubicBezTo>
                  <a:lnTo>
                    <a:pt x="0" y="149545"/>
                  </a:lnTo>
                  <a:cubicBezTo>
                    <a:pt x="0" y="109883"/>
                    <a:pt x="15756" y="71846"/>
                    <a:pt x="43801" y="43801"/>
                  </a:cubicBezTo>
                  <a:cubicBezTo>
                    <a:pt x="71846" y="15756"/>
                    <a:pt x="109883" y="0"/>
                    <a:pt x="149545" y="0"/>
                  </a:cubicBezTo>
                  <a:close/>
                </a:path>
              </a:pathLst>
            </a:custGeom>
            <a:solidFill>
              <a:srgbClr val="FFFFFF"/>
            </a:solidFill>
            <a:ln cap="rnd">
              <a:noFill/>
              <a:prstDash val="solid"/>
              <a:round/>
            </a:ln>
          </p:spPr>
        </p:sp>
        <p:sp>
          <p:nvSpPr>
            <p:cNvPr name="TextBox 18" id="18"/>
            <p:cNvSpPr txBox="true"/>
            <p:nvPr/>
          </p:nvSpPr>
          <p:spPr>
            <a:xfrm>
              <a:off x="0" y="-28575"/>
              <a:ext cx="351356" cy="327664"/>
            </a:xfrm>
            <a:prstGeom prst="rect">
              <a:avLst/>
            </a:prstGeom>
          </p:spPr>
          <p:txBody>
            <a:bodyPr anchor="ctr" rtlCol="false" tIns="50800" lIns="50800" bIns="50800" rIns="50800"/>
            <a:lstStyle/>
            <a:p>
              <a:pPr algn="ctr">
                <a:lnSpc>
                  <a:spcPts val="1960"/>
                </a:lnSpc>
              </a:pPr>
            </a:p>
          </p:txBody>
        </p:sp>
      </p:grpSp>
      <p:grpSp>
        <p:nvGrpSpPr>
          <p:cNvPr name="Group 19" id="19"/>
          <p:cNvGrpSpPr/>
          <p:nvPr/>
        </p:nvGrpSpPr>
        <p:grpSpPr>
          <a:xfrm rot="0">
            <a:off x="4793558" y="2501038"/>
            <a:ext cx="798767" cy="869857"/>
            <a:chOff x="0" y="0"/>
            <a:chExt cx="286260" cy="311737"/>
          </a:xfrm>
        </p:grpSpPr>
        <p:sp>
          <p:nvSpPr>
            <p:cNvPr name="Freeform 20" id="20"/>
            <p:cNvSpPr/>
            <p:nvPr/>
          </p:nvSpPr>
          <p:spPr>
            <a:xfrm flipH="false" flipV="false" rot="0">
              <a:off x="0" y="0"/>
              <a:ext cx="286260" cy="311737"/>
            </a:xfrm>
            <a:custGeom>
              <a:avLst/>
              <a:gdLst/>
              <a:ahLst/>
              <a:cxnLst/>
              <a:rect r="r" b="b" t="t" l="l"/>
              <a:pathLst>
                <a:path h="311737" w="286260">
                  <a:moveTo>
                    <a:pt x="143130" y="0"/>
                  </a:moveTo>
                  <a:lnTo>
                    <a:pt x="143130" y="0"/>
                  </a:lnTo>
                  <a:cubicBezTo>
                    <a:pt x="181091" y="0"/>
                    <a:pt x="217496" y="15080"/>
                    <a:pt x="244338" y="41922"/>
                  </a:cubicBezTo>
                  <a:cubicBezTo>
                    <a:pt x="271180" y="68764"/>
                    <a:pt x="286260" y="105170"/>
                    <a:pt x="286260" y="143130"/>
                  </a:cubicBezTo>
                  <a:lnTo>
                    <a:pt x="286260" y="168607"/>
                  </a:lnTo>
                  <a:cubicBezTo>
                    <a:pt x="286260" y="206568"/>
                    <a:pt x="271180" y="242973"/>
                    <a:pt x="244338" y="269815"/>
                  </a:cubicBezTo>
                  <a:cubicBezTo>
                    <a:pt x="217496" y="296658"/>
                    <a:pt x="181091" y="311737"/>
                    <a:pt x="143130" y="311737"/>
                  </a:cubicBezTo>
                  <a:lnTo>
                    <a:pt x="143130" y="311737"/>
                  </a:lnTo>
                  <a:cubicBezTo>
                    <a:pt x="105170" y="311737"/>
                    <a:pt x="68764" y="296658"/>
                    <a:pt x="41922" y="269815"/>
                  </a:cubicBezTo>
                  <a:cubicBezTo>
                    <a:pt x="15080" y="242973"/>
                    <a:pt x="0" y="206568"/>
                    <a:pt x="0" y="168607"/>
                  </a:cubicBezTo>
                  <a:lnTo>
                    <a:pt x="0" y="143130"/>
                  </a:lnTo>
                  <a:cubicBezTo>
                    <a:pt x="0" y="105170"/>
                    <a:pt x="15080" y="68764"/>
                    <a:pt x="41922" y="41922"/>
                  </a:cubicBezTo>
                  <a:cubicBezTo>
                    <a:pt x="68764" y="15080"/>
                    <a:pt x="105170" y="0"/>
                    <a:pt x="143130" y="0"/>
                  </a:cubicBezTo>
                  <a:close/>
                </a:path>
              </a:pathLst>
            </a:custGeom>
            <a:solidFill>
              <a:srgbClr val="FFFFFF"/>
            </a:solidFill>
            <a:ln cap="rnd">
              <a:noFill/>
              <a:prstDash val="solid"/>
              <a:round/>
            </a:ln>
          </p:spPr>
        </p:sp>
        <p:sp>
          <p:nvSpPr>
            <p:cNvPr name="TextBox 21" id="21"/>
            <p:cNvSpPr txBox="true"/>
            <p:nvPr/>
          </p:nvSpPr>
          <p:spPr>
            <a:xfrm>
              <a:off x="0" y="-28575"/>
              <a:ext cx="286260" cy="340312"/>
            </a:xfrm>
            <a:prstGeom prst="rect">
              <a:avLst/>
            </a:prstGeom>
          </p:spPr>
          <p:txBody>
            <a:bodyPr anchor="ctr" rtlCol="false" tIns="50800" lIns="50800" bIns="50800" rIns="50800"/>
            <a:lstStyle/>
            <a:p>
              <a:pPr algn="ctr">
                <a:lnSpc>
                  <a:spcPts val="1960"/>
                </a:lnSpc>
              </a:pPr>
            </a:p>
          </p:txBody>
        </p:sp>
      </p:grpSp>
      <p:grpSp>
        <p:nvGrpSpPr>
          <p:cNvPr name="Group 22" id="22"/>
          <p:cNvGrpSpPr/>
          <p:nvPr/>
        </p:nvGrpSpPr>
        <p:grpSpPr>
          <a:xfrm rot="0">
            <a:off x="5697100" y="2169621"/>
            <a:ext cx="1178137" cy="1250456"/>
            <a:chOff x="0" y="0"/>
            <a:chExt cx="422218" cy="448135"/>
          </a:xfrm>
        </p:grpSpPr>
        <p:sp>
          <p:nvSpPr>
            <p:cNvPr name="Freeform 23" id="23"/>
            <p:cNvSpPr/>
            <p:nvPr/>
          </p:nvSpPr>
          <p:spPr>
            <a:xfrm flipH="false" flipV="false" rot="0">
              <a:off x="0" y="0"/>
              <a:ext cx="422218" cy="448135"/>
            </a:xfrm>
            <a:custGeom>
              <a:avLst/>
              <a:gdLst/>
              <a:ahLst/>
              <a:cxnLst/>
              <a:rect r="r" b="b" t="t" l="l"/>
              <a:pathLst>
                <a:path h="448135" w="422218">
                  <a:moveTo>
                    <a:pt x="211109" y="0"/>
                  </a:moveTo>
                  <a:lnTo>
                    <a:pt x="211109" y="0"/>
                  </a:lnTo>
                  <a:cubicBezTo>
                    <a:pt x="267098" y="0"/>
                    <a:pt x="320795" y="22242"/>
                    <a:pt x="360385" y="61832"/>
                  </a:cubicBezTo>
                  <a:cubicBezTo>
                    <a:pt x="399976" y="101423"/>
                    <a:pt x="422218" y="155119"/>
                    <a:pt x="422218" y="211109"/>
                  </a:cubicBezTo>
                  <a:lnTo>
                    <a:pt x="422218" y="237027"/>
                  </a:lnTo>
                  <a:cubicBezTo>
                    <a:pt x="422218" y="293016"/>
                    <a:pt x="399976" y="346712"/>
                    <a:pt x="360385" y="386303"/>
                  </a:cubicBezTo>
                  <a:cubicBezTo>
                    <a:pt x="320795" y="425894"/>
                    <a:pt x="267098" y="448135"/>
                    <a:pt x="211109" y="448135"/>
                  </a:cubicBezTo>
                  <a:lnTo>
                    <a:pt x="211109" y="448135"/>
                  </a:lnTo>
                  <a:cubicBezTo>
                    <a:pt x="155119" y="448135"/>
                    <a:pt x="101423" y="425894"/>
                    <a:pt x="61832" y="386303"/>
                  </a:cubicBezTo>
                  <a:cubicBezTo>
                    <a:pt x="22242" y="346712"/>
                    <a:pt x="0" y="293016"/>
                    <a:pt x="0" y="237027"/>
                  </a:cubicBezTo>
                  <a:lnTo>
                    <a:pt x="0" y="211109"/>
                  </a:lnTo>
                  <a:cubicBezTo>
                    <a:pt x="0" y="155119"/>
                    <a:pt x="22242" y="101423"/>
                    <a:pt x="61832" y="61832"/>
                  </a:cubicBezTo>
                  <a:cubicBezTo>
                    <a:pt x="101423" y="22242"/>
                    <a:pt x="155119" y="0"/>
                    <a:pt x="211109" y="0"/>
                  </a:cubicBezTo>
                  <a:close/>
                </a:path>
              </a:pathLst>
            </a:custGeom>
            <a:solidFill>
              <a:srgbClr val="FFFFFF"/>
            </a:solidFill>
            <a:ln cap="rnd">
              <a:noFill/>
              <a:prstDash val="solid"/>
              <a:round/>
            </a:ln>
          </p:spPr>
        </p:sp>
        <p:sp>
          <p:nvSpPr>
            <p:cNvPr name="TextBox 24" id="24"/>
            <p:cNvSpPr txBox="true"/>
            <p:nvPr/>
          </p:nvSpPr>
          <p:spPr>
            <a:xfrm>
              <a:off x="0" y="-28575"/>
              <a:ext cx="422218" cy="476710"/>
            </a:xfrm>
            <a:prstGeom prst="rect">
              <a:avLst/>
            </a:prstGeom>
          </p:spPr>
          <p:txBody>
            <a:bodyPr anchor="ctr" rtlCol="false" tIns="50800" lIns="50800" bIns="50800" rIns="50800"/>
            <a:lstStyle/>
            <a:p>
              <a:pPr algn="ctr">
                <a:lnSpc>
                  <a:spcPts val="1960"/>
                </a:lnSpc>
              </a:pPr>
            </a:p>
          </p:txBody>
        </p:sp>
      </p:grpSp>
      <p:grpSp>
        <p:nvGrpSpPr>
          <p:cNvPr name="Group 25" id="25"/>
          <p:cNvGrpSpPr/>
          <p:nvPr/>
        </p:nvGrpSpPr>
        <p:grpSpPr>
          <a:xfrm rot="0">
            <a:off x="6980011" y="1913706"/>
            <a:ext cx="1108815" cy="1512493"/>
            <a:chOff x="0" y="0"/>
            <a:chExt cx="397374" cy="542043"/>
          </a:xfrm>
        </p:grpSpPr>
        <p:sp>
          <p:nvSpPr>
            <p:cNvPr name="Freeform 26" id="26"/>
            <p:cNvSpPr/>
            <p:nvPr/>
          </p:nvSpPr>
          <p:spPr>
            <a:xfrm flipH="false" flipV="false" rot="0">
              <a:off x="0" y="0"/>
              <a:ext cx="397374" cy="542043"/>
            </a:xfrm>
            <a:custGeom>
              <a:avLst/>
              <a:gdLst/>
              <a:ahLst/>
              <a:cxnLst/>
              <a:rect r="r" b="b" t="t" l="l"/>
              <a:pathLst>
                <a:path h="542043" w="397374">
                  <a:moveTo>
                    <a:pt x="198687" y="0"/>
                  </a:moveTo>
                  <a:lnTo>
                    <a:pt x="198687" y="0"/>
                  </a:lnTo>
                  <a:cubicBezTo>
                    <a:pt x="308419" y="0"/>
                    <a:pt x="397374" y="88955"/>
                    <a:pt x="397374" y="198687"/>
                  </a:cubicBezTo>
                  <a:lnTo>
                    <a:pt x="397374" y="343356"/>
                  </a:lnTo>
                  <a:cubicBezTo>
                    <a:pt x="397374" y="396051"/>
                    <a:pt x="376441" y="446588"/>
                    <a:pt x="339180" y="483849"/>
                  </a:cubicBezTo>
                  <a:cubicBezTo>
                    <a:pt x="301919" y="521110"/>
                    <a:pt x="251382" y="542043"/>
                    <a:pt x="198687" y="542043"/>
                  </a:cubicBezTo>
                  <a:lnTo>
                    <a:pt x="198687" y="542043"/>
                  </a:lnTo>
                  <a:cubicBezTo>
                    <a:pt x="145992" y="542043"/>
                    <a:pt x="95455" y="521110"/>
                    <a:pt x="58194" y="483849"/>
                  </a:cubicBezTo>
                  <a:cubicBezTo>
                    <a:pt x="20933" y="446588"/>
                    <a:pt x="0" y="396051"/>
                    <a:pt x="0" y="343356"/>
                  </a:cubicBezTo>
                  <a:lnTo>
                    <a:pt x="0" y="198687"/>
                  </a:lnTo>
                  <a:cubicBezTo>
                    <a:pt x="0" y="145992"/>
                    <a:pt x="20933" y="95455"/>
                    <a:pt x="58194" y="58194"/>
                  </a:cubicBezTo>
                  <a:cubicBezTo>
                    <a:pt x="95455" y="20933"/>
                    <a:pt x="145992" y="0"/>
                    <a:pt x="198687" y="0"/>
                  </a:cubicBezTo>
                  <a:close/>
                </a:path>
              </a:pathLst>
            </a:custGeom>
            <a:solidFill>
              <a:srgbClr val="FFFFFF"/>
            </a:solidFill>
            <a:ln cap="rnd">
              <a:noFill/>
              <a:prstDash val="solid"/>
              <a:round/>
            </a:ln>
          </p:spPr>
        </p:sp>
        <p:sp>
          <p:nvSpPr>
            <p:cNvPr name="TextBox 27" id="27"/>
            <p:cNvSpPr txBox="true"/>
            <p:nvPr/>
          </p:nvSpPr>
          <p:spPr>
            <a:xfrm>
              <a:off x="0" y="-28575"/>
              <a:ext cx="397374" cy="570618"/>
            </a:xfrm>
            <a:prstGeom prst="rect">
              <a:avLst/>
            </a:prstGeom>
          </p:spPr>
          <p:txBody>
            <a:bodyPr anchor="ctr" rtlCol="false" tIns="50800" lIns="50800" bIns="50800" rIns="50800"/>
            <a:lstStyle/>
            <a:p>
              <a:pPr algn="ctr">
                <a:lnSpc>
                  <a:spcPts val="1960"/>
                </a:lnSpc>
              </a:pPr>
            </a:p>
          </p:txBody>
        </p:sp>
      </p:grpSp>
      <p:grpSp>
        <p:nvGrpSpPr>
          <p:cNvPr name="Group 28" id="28"/>
          <p:cNvGrpSpPr/>
          <p:nvPr/>
        </p:nvGrpSpPr>
        <p:grpSpPr>
          <a:xfrm rot="0">
            <a:off x="8193601" y="1907584"/>
            <a:ext cx="1074028" cy="1483195"/>
            <a:chOff x="0" y="0"/>
            <a:chExt cx="384907" cy="531544"/>
          </a:xfrm>
        </p:grpSpPr>
        <p:sp>
          <p:nvSpPr>
            <p:cNvPr name="Freeform 29" id="29"/>
            <p:cNvSpPr/>
            <p:nvPr/>
          </p:nvSpPr>
          <p:spPr>
            <a:xfrm flipH="false" flipV="false" rot="0">
              <a:off x="0" y="0"/>
              <a:ext cx="384907" cy="531544"/>
            </a:xfrm>
            <a:custGeom>
              <a:avLst/>
              <a:gdLst/>
              <a:ahLst/>
              <a:cxnLst/>
              <a:rect r="r" b="b" t="t" l="l"/>
              <a:pathLst>
                <a:path h="531544" w="384907">
                  <a:moveTo>
                    <a:pt x="192454" y="0"/>
                  </a:moveTo>
                  <a:lnTo>
                    <a:pt x="192454" y="0"/>
                  </a:lnTo>
                  <a:cubicBezTo>
                    <a:pt x="243496" y="0"/>
                    <a:pt x="292447" y="20276"/>
                    <a:pt x="328539" y="56368"/>
                  </a:cubicBezTo>
                  <a:cubicBezTo>
                    <a:pt x="364631" y="92460"/>
                    <a:pt x="384907" y="141412"/>
                    <a:pt x="384907" y="192454"/>
                  </a:cubicBezTo>
                  <a:lnTo>
                    <a:pt x="384907" y="339090"/>
                  </a:lnTo>
                  <a:cubicBezTo>
                    <a:pt x="384907" y="390132"/>
                    <a:pt x="364631" y="439083"/>
                    <a:pt x="328539" y="475175"/>
                  </a:cubicBezTo>
                  <a:cubicBezTo>
                    <a:pt x="292447" y="511267"/>
                    <a:pt x="243496" y="531544"/>
                    <a:pt x="192454" y="531544"/>
                  </a:cubicBezTo>
                  <a:lnTo>
                    <a:pt x="192454" y="531544"/>
                  </a:lnTo>
                  <a:cubicBezTo>
                    <a:pt x="141412" y="531544"/>
                    <a:pt x="92460" y="511267"/>
                    <a:pt x="56368" y="475175"/>
                  </a:cubicBezTo>
                  <a:cubicBezTo>
                    <a:pt x="20276" y="439083"/>
                    <a:pt x="0" y="390132"/>
                    <a:pt x="0" y="339090"/>
                  </a:cubicBezTo>
                  <a:lnTo>
                    <a:pt x="0" y="192454"/>
                  </a:lnTo>
                  <a:cubicBezTo>
                    <a:pt x="0" y="141412"/>
                    <a:pt x="20276" y="92460"/>
                    <a:pt x="56368" y="56368"/>
                  </a:cubicBezTo>
                  <a:cubicBezTo>
                    <a:pt x="92460" y="20276"/>
                    <a:pt x="141412" y="0"/>
                    <a:pt x="192454" y="0"/>
                  </a:cubicBezTo>
                  <a:close/>
                </a:path>
              </a:pathLst>
            </a:custGeom>
            <a:solidFill>
              <a:srgbClr val="FFFFFF"/>
            </a:solidFill>
            <a:ln cap="rnd">
              <a:noFill/>
              <a:prstDash val="solid"/>
              <a:round/>
            </a:ln>
          </p:spPr>
        </p:sp>
        <p:sp>
          <p:nvSpPr>
            <p:cNvPr name="TextBox 30" id="30"/>
            <p:cNvSpPr txBox="true"/>
            <p:nvPr/>
          </p:nvSpPr>
          <p:spPr>
            <a:xfrm>
              <a:off x="0" y="-28575"/>
              <a:ext cx="384907" cy="560119"/>
            </a:xfrm>
            <a:prstGeom prst="rect">
              <a:avLst/>
            </a:prstGeom>
          </p:spPr>
          <p:txBody>
            <a:bodyPr anchor="ctr" rtlCol="false" tIns="50800" lIns="50800" bIns="50800" rIns="50800"/>
            <a:lstStyle/>
            <a:p>
              <a:pPr algn="ctr">
                <a:lnSpc>
                  <a:spcPts val="1960"/>
                </a:lnSpc>
              </a:pPr>
            </a:p>
          </p:txBody>
        </p:sp>
      </p:grpSp>
      <p:grpSp>
        <p:nvGrpSpPr>
          <p:cNvPr name="Group 31" id="31"/>
          <p:cNvGrpSpPr/>
          <p:nvPr/>
        </p:nvGrpSpPr>
        <p:grpSpPr>
          <a:xfrm rot="0">
            <a:off x="1113466" y="4150204"/>
            <a:ext cx="765744" cy="1246327"/>
            <a:chOff x="0" y="0"/>
            <a:chExt cx="274425" cy="446656"/>
          </a:xfrm>
        </p:grpSpPr>
        <p:sp>
          <p:nvSpPr>
            <p:cNvPr name="Freeform 32" id="32"/>
            <p:cNvSpPr/>
            <p:nvPr/>
          </p:nvSpPr>
          <p:spPr>
            <a:xfrm flipH="false" flipV="false" rot="0">
              <a:off x="0" y="0"/>
              <a:ext cx="274425" cy="446656"/>
            </a:xfrm>
            <a:custGeom>
              <a:avLst/>
              <a:gdLst/>
              <a:ahLst/>
              <a:cxnLst/>
              <a:rect r="r" b="b" t="t" l="l"/>
              <a:pathLst>
                <a:path h="446656" w="274425">
                  <a:moveTo>
                    <a:pt x="137213" y="0"/>
                  </a:moveTo>
                  <a:lnTo>
                    <a:pt x="137213" y="0"/>
                  </a:lnTo>
                  <a:cubicBezTo>
                    <a:pt x="173604" y="0"/>
                    <a:pt x="208504" y="14456"/>
                    <a:pt x="234237" y="40189"/>
                  </a:cubicBezTo>
                  <a:cubicBezTo>
                    <a:pt x="259969" y="65921"/>
                    <a:pt x="274425" y="100822"/>
                    <a:pt x="274425" y="137213"/>
                  </a:cubicBezTo>
                  <a:lnTo>
                    <a:pt x="274425" y="309443"/>
                  </a:lnTo>
                  <a:cubicBezTo>
                    <a:pt x="274425" y="345834"/>
                    <a:pt x="259969" y="380735"/>
                    <a:pt x="234237" y="406467"/>
                  </a:cubicBezTo>
                  <a:cubicBezTo>
                    <a:pt x="208504" y="432199"/>
                    <a:pt x="173604" y="446656"/>
                    <a:pt x="137213" y="446656"/>
                  </a:cubicBezTo>
                  <a:lnTo>
                    <a:pt x="137213" y="446656"/>
                  </a:lnTo>
                  <a:cubicBezTo>
                    <a:pt x="100822" y="446656"/>
                    <a:pt x="65921" y="432199"/>
                    <a:pt x="40189" y="406467"/>
                  </a:cubicBezTo>
                  <a:cubicBezTo>
                    <a:pt x="14456" y="380735"/>
                    <a:pt x="0" y="345834"/>
                    <a:pt x="0" y="309443"/>
                  </a:cubicBezTo>
                  <a:lnTo>
                    <a:pt x="0" y="137213"/>
                  </a:lnTo>
                  <a:cubicBezTo>
                    <a:pt x="0" y="100822"/>
                    <a:pt x="14456" y="65921"/>
                    <a:pt x="40189" y="40189"/>
                  </a:cubicBezTo>
                  <a:cubicBezTo>
                    <a:pt x="65921" y="14456"/>
                    <a:pt x="100822" y="0"/>
                    <a:pt x="137213" y="0"/>
                  </a:cubicBezTo>
                  <a:close/>
                </a:path>
              </a:pathLst>
            </a:custGeom>
            <a:solidFill>
              <a:srgbClr val="FFFFFF"/>
            </a:solidFill>
            <a:ln cap="rnd">
              <a:noFill/>
              <a:prstDash val="solid"/>
              <a:round/>
            </a:ln>
          </p:spPr>
        </p:sp>
        <p:sp>
          <p:nvSpPr>
            <p:cNvPr name="TextBox 33" id="33"/>
            <p:cNvSpPr txBox="true"/>
            <p:nvPr/>
          </p:nvSpPr>
          <p:spPr>
            <a:xfrm>
              <a:off x="0" y="-28575"/>
              <a:ext cx="274425" cy="475231"/>
            </a:xfrm>
            <a:prstGeom prst="rect">
              <a:avLst/>
            </a:prstGeom>
          </p:spPr>
          <p:txBody>
            <a:bodyPr anchor="ctr" rtlCol="false" tIns="50800" lIns="50800" bIns="50800" rIns="50800"/>
            <a:lstStyle/>
            <a:p>
              <a:pPr algn="ctr">
                <a:lnSpc>
                  <a:spcPts val="1960"/>
                </a:lnSpc>
              </a:pPr>
            </a:p>
          </p:txBody>
        </p:sp>
      </p:grpSp>
      <p:grpSp>
        <p:nvGrpSpPr>
          <p:cNvPr name="Group 34" id="34"/>
          <p:cNvGrpSpPr/>
          <p:nvPr/>
        </p:nvGrpSpPr>
        <p:grpSpPr>
          <a:xfrm rot="0">
            <a:off x="1936360" y="4287823"/>
            <a:ext cx="948855" cy="747135"/>
            <a:chOff x="0" y="0"/>
            <a:chExt cx="340048" cy="267756"/>
          </a:xfrm>
        </p:grpSpPr>
        <p:sp>
          <p:nvSpPr>
            <p:cNvPr name="Freeform 35" id="35"/>
            <p:cNvSpPr/>
            <p:nvPr/>
          </p:nvSpPr>
          <p:spPr>
            <a:xfrm flipH="false" flipV="false" rot="0">
              <a:off x="0" y="0"/>
              <a:ext cx="340048" cy="267756"/>
            </a:xfrm>
            <a:custGeom>
              <a:avLst/>
              <a:gdLst/>
              <a:ahLst/>
              <a:cxnLst/>
              <a:rect r="r" b="b" t="t" l="l"/>
              <a:pathLst>
                <a:path h="267756" w="340048">
                  <a:moveTo>
                    <a:pt x="133878" y="0"/>
                  </a:moveTo>
                  <a:lnTo>
                    <a:pt x="206170" y="0"/>
                  </a:lnTo>
                  <a:cubicBezTo>
                    <a:pt x="241677" y="0"/>
                    <a:pt x="275729" y="14105"/>
                    <a:pt x="300836" y="39212"/>
                  </a:cubicBezTo>
                  <a:cubicBezTo>
                    <a:pt x="325943" y="64319"/>
                    <a:pt x="340048" y="98371"/>
                    <a:pt x="340048" y="133878"/>
                  </a:cubicBezTo>
                  <a:lnTo>
                    <a:pt x="340048" y="133878"/>
                  </a:lnTo>
                  <a:cubicBezTo>
                    <a:pt x="340048" y="169385"/>
                    <a:pt x="325943" y="203437"/>
                    <a:pt x="300836" y="228544"/>
                  </a:cubicBezTo>
                  <a:cubicBezTo>
                    <a:pt x="275729" y="253651"/>
                    <a:pt x="241677" y="267756"/>
                    <a:pt x="206170" y="267756"/>
                  </a:cubicBezTo>
                  <a:lnTo>
                    <a:pt x="133878" y="267756"/>
                  </a:lnTo>
                  <a:cubicBezTo>
                    <a:pt x="98371" y="267756"/>
                    <a:pt x="64319" y="253651"/>
                    <a:pt x="39212" y="228544"/>
                  </a:cubicBezTo>
                  <a:cubicBezTo>
                    <a:pt x="14105" y="203437"/>
                    <a:pt x="0" y="169385"/>
                    <a:pt x="0" y="133878"/>
                  </a:cubicBezTo>
                  <a:lnTo>
                    <a:pt x="0" y="133878"/>
                  </a:lnTo>
                  <a:cubicBezTo>
                    <a:pt x="0" y="98371"/>
                    <a:pt x="14105" y="64319"/>
                    <a:pt x="39212" y="39212"/>
                  </a:cubicBezTo>
                  <a:cubicBezTo>
                    <a:pt x="64319" y="14105"/>
                    <a:pt x="98371" y="0"/>
                    <a:pt x="133878" y="0"/>
                  </a:cubicBezTo>
                  <a:close/>
                </a:path>
              </a:pathLst>
            </a:custGeom>
            <a:solidFill>
              <a:srgbClr val="FFFFFF"/>
            </a:solidFill>
            <a:ln cap="rnd">
              <a:noFill/>
              <a:prstDash val="solid"/>
              <a:round/>
            </a:ln>
          </p:spPr>
        </p:sp>
        <p:sp>
          <p:nvSpPr>
            <p:cNvPr name="TextBox 36" id="36"/>
            <p:cNvSpPr txBox="true"/>
            <p:nvPr/>
          </p:nvSpPr>
          <p:spPr>
            <a:xfrm>
              <a:off x="0" y="-28575"/>
              <a:ext cx="340048" cy="296331"/>
            </a:xfrm>
            <a:prstGeom prst="rect">
              <a:avLst/>
            </a:prstGeom>
          </p:spPr>
          <p:txBody>
            <a:bodyPr anchor="ctr" rtlCol="false" tIns="50800" lIns="50800" bIns="50800" rIns="50800"/>
            <a:lstStyle/>
            <a:p>
              <a:pPr algn="ctr">
                <a:lnSpc>
                  <a:spcPts val="1960"/>
                </a:lnSpc>
              </a:pPr>
            </a:p>
          </p:txBody>
        </p:sp>
      </p:grpSp>
      <p:grpSp>
        <p:nvGrpSpPr>
          <p:cNvPr name="Group 37" id="37"/>
          <p:cNvGrpSpPr/>
          <p:nvPr/>
        </p:nvGrpSpPr>
        <p:grpSpPr>
          <a:xfrm rot="0">
            <a:off x="2968057" y="4184121"/>
            <a:ext cx="980407" cy="1399071"/>
            <a:chOff x="0" y="0"/>
            <a:chExt cx="351356" cy="501395"/>
          </a:xfrm>
        </p:grpSpPr>
        <p:sp>
          <p:nvSpPr>
            <p:cNvPr name="Freeform 38" id="38"/>
            <p:cNvSpPr/>
            <p:nvPr/>
          </p:nvSpPr>
          <p:spPr>
            <a:xfrm flipH="false" flipV="false" rot="0">
              <a:off x="0" y="0"/>
              <a:ext cx="351356" cy="501395"/>
            </a:xfrm>
            <a:custGeom>
              <a:avLst/>
              <a:gdLst/>
              <a:ahLst/>
              <a:cxnLst/>
              <a:rect r="r" b="b" t="t" l="l"/>
              <a:pathLst>
                <a:path h="501395" w="351356">
                  <a:moveTo>
                    <a:pt x="175678" y="0"/>
                  </a:moveTo>
                  <a:lnTo>
                    <a:pt x="175678" y="0"/>
                  </a:lnTo>
                  <a:cubicBezTo>
                    <a:pt x="272702" y="0"/>
                    <a:pt x="351356" y="78654"/>
                    <a:pt x="351356" y="175678"/>
                  </a:cubicBezTo>
                  <a:lnTo>
                    <a:pt x="351356" y="325718"/>
                  </a:lnTo>
                  <a:cubicBezTo>
                    <a:pt x="351356" y="372310"/>
                    <a:pt x="332847" y="416995"/>
                    <a:pt x="299901" y="449941"/>
                  </a:cubicBezTo>
                  <a:cubicBezTo>
                    <a:pt x="266955" y="482887"/>
                    <a:pt x="222271" y="501395"/>
                    <a:pt x="175678" y="501395"/>
                  </a:cubicBezTo>
                  <a:lnTo>
                    <a:pt x="175678" y="501395"/>
                  </a:lnTo>
                  <a:cubicBezTo>
                    <a:pt x="129085" y="501395"/>
                    <a:pt x="84401" y="482887"/>
                    <a:pt x="51455" y="449941"/>
                  </a:cubicBezTo>
                  <a:cubicBezTo>
                    <a:pt x="18509" y="416995"/>
                    <a:pt x="0" y="372310"/>
                    <a:pt x="0" y="325718"/>
                  </a:cubicBezTo>
                  <a:lnTo>
                    <a:pt x="0" y="175678"/>
                  </a:lnTo>
                  <a:cubicBezTo>
                    <a:pt x="0" y="129085"/>
                    <a:pt x="18509" y="84401"/>
                    <a:pt x="51455" y="51455"/>
                  </a:cubicBezTo>
                  <a:cubicBezTo>
                    <a:pt x="84401" y="18509"/>
                    <a:pt x="129085" y="0"/>
                    <a:pt x="175678" y="0"/>
                  </a:cubicBezTo>
                  <a:close/>
                </a:path>
              </a:pathLst>
            </a:custGeom>
            <a:solidFill>
              <a:srgbClr val="FFFFFF"/>
            </a:solidFill>
            <a:ln cap="rnd">
              <a:noFill/>
              <a:prstDash val="solid"/>
              <a:round/>
            </a:ln>
          </p:spPr>
        </p:sp>
        <p:sp>
          <p:nvSpPr>
            <p:cNvPr name="TextBox 39" id="39"/>
            <p:cNvSpPr txBox="true"/>
            <p:nvPr/>
          </p:nvSpPr>
          <p:spPr>
            <a:xfrm>
              <a:off x="0" y="-28575"/>
              <a:ext cx="351356" cy="529970"/>
            </a:xfrm>
            <a:prstGeom prst="rect">
              <a:avLst/>
            </a:prstGeom>
          </p:spPr>
          <p:txBody>
            <a:bodyPr anchor="ctr" rtlCol="false" tIns="50800" lIns="50800" bIns="50800" rIns="50800"/>
            <a:lstStyle/>
            <a:p>
              <a:pPr algn="ctr">
                <a:lnSpc>
                  <a:spcPts val="1960"/>
                </a:lnSpc>
              </a:pPr>
            </a:p>
          </p:txBody>
        </p:sp>
      </p:grpSp>
      <p:grpSp>
        <p:nvGrpSpPr>
          <p:cNvPr name="Group 40" id="40"/>
          <p:cNvGrpSpPr/>
          <p:nvPr/>
        </p:nvGrpSpPr>
        <p:grpSpPr>
          <a:xfrm rot="0">
            <a:off x="4034189" y="4210062"/>
            <a:ext cx="1093577" cy="1428238"/>
            <a:chOff x="0" y="0"/>
            <a:chExt cx="391913" cy="511848"/>
          </a:xfrm>
        </p:grpSpPr>
        <p:sp>
          <p:nvSpPr>
            <p:cNvPr name="Freeform 41" id="41"/>
            <p:cNvSpPr/>
            <p:nvPr/>
          </p:nvSpPr>
          <p:spPr>
            <a:xfrm flipH="false" flipV="false" rot="0">
              <a:off x="0" y="0"/>
              <a:ext cx="391913" cy="511848"/>
            </a:xfrm>
            <a:custGeom>
              <a:avLst/>
              <a:gdLst/>
              <a:ahLst/>
              <a:cxnLst/>
              <a:rect r="r" b="b" t="t" l="l"/>
              <a:pathLst>
                <a:path h="511848" w="391913">
                  <a:moveTo>
                    <a:pt x="195957" y="0"/>
                  </a:moveTo>
                  <a:lnTo>
                    <a:pt x="195957" y="0"/>
                  </a:lnTo>
                  <a:cubicBezTo>
                    <a:pt x="304181" y="0"/>
                    <a:pt x="391913" y="87733"/>
                    <a:pt x="391913" y="195957"/>
                  </a:cubicBezTo>
                  <a:lnTo>
                    <a:pt x="391913" y="315891"/>
                  </a:lnTo>
                  <a:cubicBezTo>
                    <a:pt x="391913" y="367862"/>
                    <a:pt x="371268" y="417705"/>
                    <a:pt x="334519" y="454454"/>
                  </a:cubicBezTo>
                  <a:cubicBezTo>
                    <a:pt x="297770" y="491203"/>
                    <a:pt x="247928" y="511848"/>
                    <a:pt x="195957" y="511848"/>
                  </a:cubicBezTo>
                  <a:lnTo>
                    <a:pt x="195957" y="511848"/>
                  </a:lnTo>
                  <a:cubicBezTo>
                    <a:pt x="143986" y="511848"/>
                    <a:pt x="94143" y="491203"/>
                    <a:pt x="57394" y="454454"/>
                  </a:cubicBezTo>
                  <a:cubicBezTo>
                    <a:pt x="20645" y="417705"/>
                    <a:pt x="0" y="367862"/>
                    <a:pt x="0" y="315891"/>
                  </a:cubicBezTo>
                  <a:lnTo>
                    <a:pt x="0" y="195957"/>
                  </a:lnTo>
                  <a:cubicBezTo>
                    <a:pt x="0" y="143986"/>
                    <a:pt x="20645" y="94143"/>
                    <a:pt x="57394" y="57394"/>
                  </a:cubicBezTo>
                  <a:cubicBezTo>
                    <a:pt x="94143" y="20645"/>
                    <a:pt x="143986" y="0"/>
                    <a:pt x="195957" y="0"/>
                  </a:cubicBezTo>
                  <a:close/>
                </a:path>
              </a:pathLst>
            </a:custGeom>
            <a:solidFill>
              <a:srgbClr val="FFFFFF"/>
            </a:solidFill>
            <a:ln cap="rnd">
              <a:noFill/>
              <a:prstDash val="solid"/>
              <a:round/>
            </a:ln>
          </p:spPr>
        </p:sp>
        <p:sp>
          <p:nvSpPr>
            <p:cNvPr name="TextBox 42" id="42"/>
            <p:cNvSpPr txBox="true"/>
            <p:nvPr/>
          </p:nvSpPr>
          <p:spPr>
            <a:xfrm>
              <a:off x="0" y="-28575"/>
              <a:ext cx="391913" cy="540423"/>
            </a:xfrm>
            <a:prstGeom prst="rect">
              <a:avLst/>
            </a:prstGeom>
          </p:spPr>
          <p:txBody>
            <a:bodyPr anchor="ctr" rtlCol="false" tIns="50800" lIns="50800" bIns="50800" rIns="50800"/>
            <a:lstStyle/>
            <a:p>
              <a:pPr algn="ctr">
                <a:lnSpc>
                  <a:spcPts val="1960"/>
                </a:lnSpc>
              </a:pPr>
            </a:p>
          </p:txBody>
        </p:sp>
      </p:grpSp>
      <p:grpSp>
        <p:nvGrpSpPr>
          <p:cNvPr name="Group 43" id="43"/>
          <p:cNvGrpSpPr/>
          <p:nvPr/>
        </p:nvGrpSpPr>
        <p:grpSpPr>
          <a:xfrm rot="0">
            <a:off x="5184917" y="4210062"/>
            <a:ext cx="881331" cy="1065278"/>
            <a:chOff x="0" y="0"/>
            <a:chExt cx="315849" cy="381772"/>
          </a:xfrm>
        </p:grpSpPr>
        <p:sp>
          <p:nvSpPr>
            <p:cNvPr name="Freeform 44" id="44"/>
            <p:cNvSpPr/>
            <p:nvPr/>
          </p:nvSpPr>
          <p:spPr>
            <a:xfrm flipH="false" flipV="false" rot="0">
              <a:off x="0" y="0"/>
              <a:ext cx="315849" cy="381772"/>
            </a:xfrm>
            <a:custGeom>
              <a:avLst/>
              <a:gdLst/>
              <a:ahLst/>
              <a:cxnLst/>
              <a:rect r="r" b="b" t="t" l="l"/>
              <a:pathLst>
                <a:path h="381772" w="315849">
                  <a:moveTo>
                    <a:pt x="157925" y="0"/>
                  </a:moveTo>
                  <a:lnTo>
                    <a:pt x="157925" y="0"/>
                  </a:lnTo>
                  <a:cubicBezTo>
                    <a:pt x="199809" y="0"/>
                    <a:pt x="239978" y="16638"/>
                    <a:pt x="269594" y="46255"/>
                  </a:cubicBezTo>
                  <a:cubicBezTo>
                    <a:pt x="299211" y="75872"/>
                    <a:pt x="315849" y="116040"/>
                    <a:pt x="315849" y="157925"/>
                  </a:cubicBezTo>
                  <a:lnTo>
                    <a:pt x="315849" y="223847"/>
                  </a:lnTo>
                  <a:cubicBezTo>
                    <a:pt x="315849" y="311066"/>
                    <a:pt x="245144" y="381772"/>
                    <a:pt x="157925" y="381772"/>
                  </a:cubicBezTo>
                  <a:lnTo>
                    <a:pt x="157925" y="381772"/>
                  </a:lnTo>
                  <a:cubicBezTo>
                    <a:pt x="70705" y="381772"/>
                    <a:pt x="0" y="311066"/>
                    <a:pt x="0" y="223847"/>
                  </a:cubicBezTo>
                  <a:lnTo>
                    <a:pt x="0" y="157925"/>
                  </a:lnTo>
                  <a:cubicBezTo>
                    <a:pt x="0" y="70705"/>
                    <a:pt x="70705" y="0"/>
                    <a:pt x="157925" y="0"/>
                  </a:cubicBezTo>
                  <a:close/>
                </a:path>
              </a:pathLst>
            </a:custGeom>
            <a:solidFill>
              <a:srgbClr val="FFFFFF"/>
            </a:solidFill>
            <a:ln cap="rnd">
              <a:noFill/>
              <a:prstDash val="solid"/>
              <a:round/>
            </a:ln>
          </p:spPr>
        </p:sp>
        <p:sp>
          <p:nvSpPr>
            <p:cNvPr name="TextBox 45" id="45"/>
            <p:cNvSpPr txBox="true"/>
            <p:nvPr/>
          </p:nvSpPr>
          <p:spPr>
            <a:xfrm>
              <a:off x="0" y="-28575"/>
              <a:ext cx="315849" cy="410347"/>
            </a:xfrm>
            <a:prstGeom prst="rect">
              <a:avLst/>
            </a:prstGeom>
          </p:spPr>
          <p:txBody>
            <a:bodyPr anchor="ctr" rtlCol="false" tIns="50800" lIns="50800" bIns="50800" rIns="50800"/>
            <a:lstStyle/>
            <a:p>
              <a:pPr algn="ctr">
                <a:lnSpc>
                  <a:spcPts val="1960"/>
                </a:lnSpc>
              </a:pPr>
            </a:p>
          </p:txBody>
        </p:sp>
      </p:grpSp>
      <p:grpSp>
        <p:nvGrpSpPr>
          <p:cNvPr name="Group 46" id="46"/>
          <p:cNvGrpSpPr/>
          <p:nvPr/>
        </p:nvGrpSpPr>
        <p:grpSpPr>
          <a:xfrm rot="0">
            <a:off x="6142440" y="4210062"/>
            <a:ext cx="980407" cy="1373130"/>
            <a:chOff x="0" y="0"/>
            <a:chExt cx="351356" cy="492099"/>
          </a:xfrm>
        </p:grpSpPr>
        <p:sp>
          <p:nvSpPr>
            <p:cNvPr name="Freeform 47" id="47"/>
            <p:cNvSpPr/>
            <p:nvPr/>
          </p:nvSpPr>
          <p:spPr>
            <a:xfrm flipH="false" flipV="false" rot="0">
              <a:off x="0" y="0"/>
              <a:ext cx="351356" cy="492099"/>
            </a:xfrm>
            <a:custGeom>
              <a:avLst/>
              <a:gdLst/>
              <a:ahLst/>
              <a:cxnLst/>
              <a:rect r="r" b="b" t="t" l="l"/>
              <a:pathLst>
                <a:path h="492099" w="351356">
                  <a:moveTo>
                    <a:pt x="175678" y="0"/>
                  </a:moveTo>
                  <a:lnTo>
                    <a:pt x="175678" y="0"/>
                  </a:lnTo>
                  <a:cubicBezTo>
                    <a:pt x="272702" y="0"/>
                    <a:pt x="351356" y="78654"/>
                    <a:pt x="351356" y="175678"/>
                  </a:cubicBezTo>
                  <a:lnTo>
                    <a:pt x="351356" y="316421"/>
                  </a:lnTo>
                  <a:cubicBezTo>
                    <a:pt x="351356" y="363014"/>
                    <a:pt x="332847" y="407698"/>
                    <a:pt x="299901" y="440644"/>
                  </a:cubicBezTo>
                  <a:cubicBezTo>
                    <a:pt x="266955" y="473590"/>
                    <a:pt x="222271" y="492099"/>
                    <a:pt x="175678" y="492099"/>
                  </a:cubicBezTo>
                  <a:lnTo>
                    <a:pt x="175678" y="492099"/>
                  </a:lnTo>
                  <a:cubicBezTo>
                    <a:pt x="78654" y="492099"/>
                    <a:pt x="0" y="413445"/>
                    <a:pt x="0" y="316421"/>
                  </a:cubicBezTo>
                  <a:lnTo>
                    <a:pt x="0" y="175678"/>
                  </a:lnTo>
                  <a:cubicBezTo>
                    <a:pt x="0" y="129085"/>
                    <a:pt x="18509" y="84401"/>
                    <a:pt x="51455" y="51455"/>
                  </a:cubicBezTo>
                  <a:cubicBezTo>
                    <a:pt x="84401" y="18509"/>
                    <a:pt x="129085" y="0"/>
                    <a:pt x="175678" y="0"/>
                  </a:cubicBezTo>
                  <a:close/>
                </a:path>
              </a:pathLst>
            </a:custGeom>
            <a:solidFill>
              <a:srgbClr val="FFFFFF"/>
            </a:solidFill>
            <a:ln cap="rnd">
              <a:noFill/>
              <a:prstDash val="solid"/>
              <a:round/>
            </a:ln>
          </p:spPr>
        </p:sp>
        <p:sp>
          <p:nvSpPr>
            <p:cNvPr name="TextBox 48" id="48"/>
            <p:cNvSpPr txBox="true"/>
            <p:nvPr/>
          </p:nvSpPr>
          <p:spPr>
            <a:xfrm>
              <a:off x="0" y="-28575"/>
              <a:ext cx="351356" cy="520674"/>
            </a:xfrm>
            <a:prstGeom prst="rect">
              <a:avLst/>
            </a:prstGeom>
          </p:spPr>
          <p:txBody>
            <a:bodyPr anchor="ctr" rtlCol="false" tIns="50800" lIns="50800" bIns="50800" rIns="50800"/>
            <a:lstStyle/>
            <a:p>
              <a:pPr algn="ctr">
                <a:lnSpc>
                  <a:spcPts val="1960"/>
                </a:lnSpc>
              </a:pPr>
            </a:p>
          </p:txBody>
        </p:sp>
      </p:grpSp>
      <p:grpSp>
        <p:nvGrpSpPr>
          <p:cNvPr name="Group 49" id="49"/>
          <p:cNvGrpSpPr/>
          <p:nvPr/>
        </p:nvGrpSpPr>
        <p:grpSpPr>
          <a:xfrm rot="0">
            <a:off x="7371641" y="4248206"/>
            <a:ext cx="980407" cy="1582750"/>
            <a:chOff x="0" y="0"/>
            <a:chExt cx="351356" cy="567222"/>
          </a:xfrm>
        </p:grpSpPr>
        <p:sp>
          <p:nvSpPr>
            <p:cNvPr name="Freeform 50" id="50"/>
            <p:cNvSpPr/>
            <p:nvPr/>
          </p:nvSpPr>
          <p:spPr>
            <a:xfrm flipH="false" flipV="false" rot="0">
              <a:off x="0" y="0"/>
              <a:ext cx="351356" cy="567222"/>
            </a:xfrm>
            <a:custGeom>
              <a:avLst/>
              <a:gdLst/>
              <a:ahLst/>
              <a:cxnLst/>
              <a:rect r="r" b="b" t="t" l="l"/>
              <a:pathLst>
                <a:path h="567222" w="351356">
                  <a:moveTo>
                    <a:pt x="175678" y="0"/>
                  </a:moveTo>
                  <a:lnTo>
                    <a:pt x="175678" y="0"/>
                  </a:lnTo>
                  <a:cubicBezTo>
                    <a:pt x="272702" y="0"/>
                    <a:pt x="351356" y="78654"/>
                    <a:pt x="351356" y="175678"/>
                  </a:cubicBezTo>
                  <a:lnTo>
                    <a:pt x="351356" y="391544"/>
                  </a:lnTo>
                  <a:cubicBezTo>
                    <a:pt x="351356" y="488568"/>
                    <a:pt x="272702" y="567222"/>
                    <a:pt x="175678" y="567222"/>
                  </a:cubicBezTo>
                  <a:lnTo>
                    <a:pt x="175678" y="567222"/>
                  </a:lnTo>
                  <a:cubicBezTo>
                    <a:pt x="129085" y="567222"/>
                    <a:pt x="84401" y="548713"/>
                    <a:pt x="51455" y="515767"/>
                  </a:cubicBezTo>
                  <a:cubicBezTo>
                    <a:pt x="18509" y="482821"/>
                    <a:pt x="0" y="438137"/>
                    <a:pt x="0" y="391544"/>
                  </a:cubicBezTo>
                  <a:lnTo>
                    <a:pt x="0" y="175678"/>
                  </a:lnTo>
                  <a:cubicBezTo>
                    <a:pt x="0" y="129085"/>
                    <a:pt x="18509" y="84401"/>
                    <a:pt x="51455" y="51455"/>
                  </a:cubicBezTo>
                  <a:cubicBezTo>
                    <a:pt x="84401" y="18509"/>
                    <a:pt x="129085" y="0"/>
                    <a:pt x="175678" y="0"/>
                  </a:cubicBezTo>
                  <a:close/>
                </a:path>
              </a:pathLst>
            </a:custGeom>
            <a:solidFill>
              <a:srgbClr val="FFFFFF"/>
            </a:solidFill>
            <a:ln cap="rnd">
              <a:noFill/>
              <a:prstDash val="solid"/>
              <a:round/>
            </a:ln>
          </p:spPr>
        </p:sp>
        <p:sp>
          <p:nvSpPr>
            <p:cNvPr name="TextBox 51" id="51"/>
            <p:cNvSpPr txBox="true"/>
            <p:nvPr/>
          </p:nvSpPr>
          <p:spPr>
            <a:xfrm>
              <a:off x="0" y="-28575"/>
              <a:ext cx="351356" cy="595797"/>
            </a:xfrm>
            <a:prstGeom prst="rect">
              <a:avLst/>
            </a:prstGeom>
          </p:spPr>
          <p:txBody>
            <a:bodyPr anchor="ctr" rtlCol="false" tIns="50800" lIns="50800" bIns="50800" rIns="50800"/>
            <a:lstStyle/>
            <a:p>
              <a:pPr algn="ctr">
                <a:lnSpc>
                  <a:spcPts val="1960"/>
                </a:lnSpc>
              </a:pPr>
            </a:p>
          </p:txBody>
        </p:sp>
      </p:grpSp>
      <p:grpSp>
        <p:nvGrpSpPr>
          <p:cNvPr name="Group 52" id="52"/>
          <p:cNvGrpSpPr/>
          <p:nvPr/>
        </p:nvGrpSpPr>
        <p:grpSpPr>
          <a:xfrm rot="0">
            <a:off x="8475874" y="4248206"/>
            <a:ext cx="980407" cy="1161838"/>
            <a:chOff x="0" y="0"/>
            <a:chExt cx="351356" cy="416377"/>
          </a:xfrm>
        </p:grpSpPr>
        <p:sp>
          <p:nvSpPr>
            <p:cNvPr name="Freeform 53" id="53"/>
            <p:cNvSpPr/>
            <p:nvPr/>
          </p:nvSpPr>
          <p:spPr>
            <a:xfrm flipH="false" flipV="false" rot="0">
              <a:off x="0" y="0"/>
              <a:ext cx="351356" cy="416377"/>
            </a:xfrm>
            <a:custGeom>
              <a:avLst/>
              <a:gdLst/>
              <a:ahLst/>
              <a:cxnLst/>
              <a:rect r="r" b="b" t="t" l="l"/>
              <a:pathLst>
                <a:path h="416377" w="351356">
                  <a:moveTo>
                    <a:pt x="175678" y="0"/>
                  </a:moveTo>
                  <a:lnTo>
                    <a:pt x="175678" y="0"/>
                  </a:lnTo>
                  <a:cubicBezTo>
                    <a:pt x="272702" y="0"/>
                    <a:pt x="351356" y="78654"/>
                    <a:pt x="351356" y="175678"/>
                  </a:cubicBezTo>
                  <a:lnTo>
                    <a:pt x="351356" y="240699"/>
                  </a:lnTo>
                  <a:cubicBezTo>
                    <a:pt x="351356" y="287291"/>
                    <a:pt x="332847" y="331976"/>
                    <a:pt x="299901" y="364922"/>
                  </a:cubicBezTo>
                  <a:cubicBezTo>
                    <a:pt x="266955" y="397868"/>
                    <a:pt x="222271" y="416377"/>
                    <a:pt x="175678" y="416377"/>
                  </a:cubicBezTo>
                  <a:lnTo>
                    <a:pt x="175678" y="416377"/>
                  </a:lnTo>
                  <a:cubicBezTo>
                    <a:pt x="78654" y="416377"/>
                    <a:pt x="0" y="337723"/>
                    <a:pt x="0" y="240699"/>
                  </a:cubicBezTo>
                  <a:lnTo>
                    <a:pt x="0" y="175678"/>
                  </a:lnTo>
                  <a:cubicBezTo>
                    <a:pt x="0" y="129085"/>
                    <a:pt x="18509" y="84401"/>
                    <a:pt x="51455" y="51455"/>
                  </a:cubicBezTo>
                  <a:cubicBezTo>
                    <a:pt x="84401" y="18509"/>
                    <a:pt x="129085" y="0"/>
                    <a:pt x="175678" y="0"/>
                  </a:cubicBezTo>
                  <a:close/>
                </a:path>
              </a:pathLst>
            </a:custGeom>
            <a:solidFill>
              <a:srgbClr val="FFFFFF"/>
            </a:solidFill>
            <a:ln cap="rnd">
              <a:noFill/>
              <a:prstDash val="solid"/>
              <a:round/>
            </a:ln>
          </p:spPr>
        </p:sp>
        <p:sp>
          <p:nvSpPr>
            <p:cNvPr name="TextBox 54" id="54"/>
            <p:cNvSpPr txBox="true"/>
            <p:nvPr/>
          </p:nvSpPr>
          <p:spPr>
            <a:xfrm>
              <a:off x="0" y="-28575"/>
              <a:ext cx="351356" cy="444952"/>
            </a:xfrm>
            <a:prstGeom prst="rect">
              <a:avLst/>
            </a:prstGeom>
          </p:spPr>
          <p:txBody>
            <a:bodyPr anchor="ctr" rtlCol="false" tIns="50800" lIns="50800" bIns="50800" rIns="50800"/>
            <a:lstStyle/>
            <a:p>
              <a:pPr algn="ctr">
                <a:lnSpc>
                  <a:spcPts val="1960"/>
                </a:lnSpc>
              </a:pPr>
            </a:p>
          </p:txBody>
        </p:sp>
      </p:grpSp>
      <p:grpSp>
        <p:nvGrpSpPr>
          <p:cNvPr name="Group 55" id="55"/>
          <p:cNvGrpSpPr/>
          <p:nvPr/>
        </p:nvGrpSpPr>
        <p:grpSpPr>
          <a:xfrm rot="0">
            <a:off x="91496" y="2434727"/>
            <a:ext cx="757009" cy="985351"/>
            <a:chOff x="0" y="0"/>
            <a:chExt cx="1009346" cy="1313801"/>
          </a:xfrm>
        </p:grpSpPr>
        <p:grpSp>
          <p:nvGrpSpPr>
            <p:cNvPr name="Group 56" id="56"/>
            <p:cNvGrpSpPr/>
            <p:nvPr/>
          </p:nvGrpSpPr>
          <p:grpSpPr>
            <a:xfrm rot="0">
              <a:off x="0" y="0"/>
              <a:ext cx="1009346" cy="1313801"/>
              <a:chOff x="0" y="0"/>
              <a:chExt cx="284182" cy="369902"/>
            </a:xfrm>
          </p:grpSpPr>
          <p:sp>
            <p:nvSpPr>
              <p:cNvPr name="Freeform 57" id="57"/>
              <p:cNvSpPr/>
              <p:nvPr/>
            </p:nvSpPr>
            <p:spPr>
              <a:xfrm flipH="false" flipV="false" rot="0">
                <a:off x="0" y="0"/>
                <a:ext cx="284182" cy="369902"/>
              </a:xfrm>
              <a:custGeom>
                <a:avLst/>
                <a:gdLst/>
                <a:ahLst/>
                <a:cxnLst/>
                <a:rect r="r" b="b" t="t" l="l"/>
                <a:pathLst>
                  <a:path h="369902" w="284182">
                    <a:moveTo>
                      <a:pt x="142091" y="0"/>
                    </a:moveTo>
                    <a:lnTo>
                      <a:pt x="142091" y="0"/>
                    </a:lnTo>
                    <a:cubicBezTo>
                      <a:pt x="220566" y="0"/>
                      <a:pt x="284182" y="63616"/>
                      <a:pt x="284182" y="142091"/>
                    </a:cubicBezTo>
                    <a:lnTo>
                      <a:pt x="284182" y="227811"/>
                    </a:lnTo>
                    <a:cubicBezTo>
                      <a:pt x="284182" y="265496"/>
                      <a:pt x="269212" y="301637"/>
                      <a:pt x="242565" y="328285"/>
                    </a:cubicBezTo>
                    <a:cubicBezTo>
                      <a:pt x="215918" y="354932"/>
                      <a:pt x="179776" y="369902"/>
                      <a:pt x="142091" y="369902"/>
                    </a:cubicBezTo>
                    <a:lnTo>
                      <a:pt x="142091" y="369902"/>
                    </a:lnTo>
                    <a:cubicBezTo>
                      <a:pt x="104406" y="369902"/>
                      <a:pt x="68265" y="354932"/>
                      <a:pt x="41618" y="328285"/>
                    </a:cubicBezTo>
                    <a:cubicBezTo>
                      <a:pt x="14970" y="301637"/>
                      <a:pt x="0" y="265496"/>
                      <a:pt x="0" y="227811"/>
                    </a:cubicBezTo>
                    <a:lnTo>
                      <a:pt x="0" y="142091"/>
                    </a:lnTo>
                    <a:cubicBezTo>
                      <a:pt x="0" y="104406"/>
                      <a:pt x="14970" y="68265"/>
                      <a:pt x="41618" y="41618"/>
                    </a:cubicBezTo>
                    <a:cubicBezTo>
                      <a:pt x="68265" y="14970"/>
                      <a:pt x="104406" y="0"/>
                      <a:pt x="142091" y="0"/>
                    </a:cubicBezTo>
                    <a:close/>
                  </a:path>
                </a:pathLst>
              </a:custGeom>
              <a:solidFill>
                <a:srgbClr val="FFFFFF"/>
              </a:solidFill>
              <a:ln cap="rnd">
                <a:noFill/>
                <a:prstDash val="solid"/>
                <a:round/>
              </a:ln>
            </p:spPr>
          </p:sp>
          <p:sp>
            <p:nvSpPr>
              <p:cNvPr name="TextBox 58" id="58"/>
              <p:cNvSpPr txBox="true"/>
              <p:nvPr/>
            </p:nvSpPr>
            <p:spPr>
              <a:xfrm>
                <a:off x="0" y="-28575"/>
                <a:ext cx="284182" cy="398477"/>
              </a:xfrm>
              <a:prstGeom prst="rect">
                <a:avLst/>
              </a:prstGeom>
            </p:spPr>
            <p:txBody>
              <a:bodyPr anchor="ctr" rtlCol="false" tIns="48496" lIns="48496" bIns="48496" rIns="48496"/>
              <a:lstStyle/>
              <a:p>
                <a:pPr algn="ctr">
                  <a:lnSpc>
                    <a:spcPts val="1960"/>
                  </a:lnSpc>
                </a:pPr>
              </a:p>
            </p:txBody>
          </p:sp>
        </p:grpSp>
        <p:sp>
          <p:nvSpPr>
            <p:cNvPr name="TextBox 59" id="59"/>
            <p:cNvSpPr txBox="true"/>
            <p:nvPr/>
          </p:nvSpPr>
          <p:spPr>
            <a:xfrm rot="0">
              <a:off x="0" y="208092"/>
              <a:ext cx="1009346" cy="888227"/>
            </a:xfrm>
            <a:prstGeom prst="rect">
              <a:avLst/>
            </a:prstGeom>
          </p:spPr>
          <p:txBody>
            <a:bodyPr anchor="t" rtlCol="false" tIns="0" lIns="0" bIns="0" rIns="0">
              <a:spAutoFit/>
            </a:bodyPr>
            <a:lstStyle/>
            <a:p>
              <a:pPr algn="ctr">
                <a:lnSpc>
                  <a:spcPts val="1336"/>
                </a:lnSpc>
              </a:pPr>
              <a:r>
                <a:rPr lang="en-US" sz="954">
                  <a:solidFill>
                    <a:srgbClr val="0038A5"/>
                  </a:solidFill>
                  <a:latin typeface="ITC Franklin Gothic Std"/>
                  <a:ea typeface="ITC Franklin Gothic Std"/>
                  <a:cs typeface="ITC Franklin Gothic Std"/>
                  <a:sym typeface="ITC Franklin Gothic Std"/>
                </a:rPr>
                <a:t>Eerste schaats-</a:t>
              </a:r>
            </a:p>
            <a:p>
              <a:pPr algn="ctr">
                <a:lnSpc>
                  <a:spcPts val="1336"/>
                </a:lnSpc>
              </a:pPr>
              <a:r>
                <a:rPr lang="en-US" sz="954">
                  <a:solidFill>
                    <a:srgbClr val="0038A5"/>
                  </a:solidFill>
                  <a:latin typeface="ITC Franklin Gothic Std"/>
                  <a:ea typeface="ITC Franklin Gothic Std"/>
                  <a:cs typeface="ITC Franklin Gothic Std"/>
                  <a:sym typeface="ITC Franklin Gothic Std"/>
                </a:rPr>
                <a:t>wedstrijd in NL</a:t>
              </a:r>
            </a:p>
          </p:txBody>
        </p:sp>
      </p:grpSp>
      <p:sp>
        <p:nvSpPr>
          <p:cNvPr name="TextBox 60" id="60"/>
          <p:cNvSpPr txBox="true"/>
          <p:nvPr/>
        </p:nvSpPr>
        <p:spPr>
          <a:xfrm rot="0">
            <a:off x="225271"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1180</a:t>
            </a:r>
          </a:p>
        </p:txBody>
      </p:sp>
      <p:grpSp>
        <p:nvGrpSpPr>
          <p:cNvPr name="Group 61" id="61"/>
          <p:cNvGrpSpPr/>
          <p:nvPr/>
        </p:nvGrpSpPr>
        <p:grpSpPr>
          <a:xfrm rot="0">
            <a:off x="165314" y="4184121"/>
            <a:ext cx="893917" cy="1092694"/>
            <a:chOff x="0" y="0"/>
            <a:chExt cx="1191889" cy="1456925"/>
          </a:xfrm>
        </p:grpSpPr>
        <p:grpSp>
          <p:nvGrpSpPr>
            <p:cNvPr name="Group 62" id="62"/>
            <p:cNvGrpSpPr/>
            <p:nvPr/>
          </p:nvGrpSpPr>
          <p:grpSpPr>
            <a:xfrm rot="0">
              <a:off x="0" y="0"/>
              <a:ext cx="1191889" cy="1456925"/>
              <a:chOff x="0" y="0"/>
              <a:chExt cx="335578" cy="410199"/>
            </a:xfrm>
          </p:grpSpPr>
          <p:sp>
            <p:nvSpPr>
              <p:cNvPr name="Freeform 63" id="63"/>
              <p:cNvSpPr/>
              <p:nvPr/>
            </p:nvSpPr>
            <p:spPr>
              <a:xfrm flipH="false" flipV="false" rot="0">
                <a:off x="0" y="0"/>
                <a:ext cx="335578" cy="410199"/>
              </a:xfrm>
              <a:custGeom>
                <a:avLst/>
                <a:gdLst/>
                <a:ahLst/>
                <a:cxnLst/>
                <a:rect r="r" b="b" t="t" l="l"/>
                <a:pathLst>
                  <a:path h="410199" w="335578">
                    <a:moveTo>
                      <a:pt x="167789" y="0"/>
                    </a:moveTo>
                    <a:lnTo>
                      <a:pt x="167789" y="0"/>
                    </a:lnTo>
                    <a:cubicBezTo>
                      <a:pt x="212289" y="0"/>
                      <a:pt x="254967" y="17678"/>
                      <a:pt x="286434" y="49144"/>
                    </a:cubicBezTo>
                    <a:cubicBezTo>
                      <a:pt x="317900" y="80611"/>
                      <a:pt x="335578" y="123289"/>
                      <a:pt x="335578" y="167789"/>
                    </a:cubicBezTo>
                    <a:lnTo>
                      <a:pt x="335578" y="242410"/>
                    </a:lnTo>
                    <a:cubicBezTo>
                      <a:pt x="335578" y="286910"/>
                      <a:pt x="317900" y="329588"/>
                      <a:pt x="286434" y="361055"/>
                    </a:cubicBezTo>
                    <a:cubicBezTo>
                      <a:pt x="254967" y="392521"/>
                      <a:pt x="212289" y="410199"/>
                      <a:pt x="167789" y="410199"/>
                    </a:cubicBezTo>
                    <a:lnTo>
                      <a:pt x="167789" y="410199"/>
                    </a:lnTo>
                    <a:cubicBezTo>
                      <a:pt x="123289" y="410199"/>
                      <a:pt x="80611" y="392521"/>
                      <a:pt x="49144" y="361055"/>
                    </a:cubicBezTo>
                    <a:cubicBezTo>
                      <a:pt x="17678" y="329588"/>
                      <a:pt x="0" y="286910"/>
                      <a:pt x="0" y="242410"/>
                    </a:cubicBezTo>
                    <a:lnTo>
                      <a:pt x="0" y="167789"/>
                    </a:lnTo>
                    <a:cubicBezTo>
                      <a:pt x="0" y="123289"/>
                      <a:pt x="17678" y="80611"/>
                      <a:pt x="49144" y="49144"/>
                    </a:cubicBezTo>
                    <a:cubicBezTo>
                      <a:pt x="80611" y="17678"/>
                      <a:pt x="123289" y="0"/>
                      <a:pt x="167789" y="0"/>
                    </a:cubicBezTo>
                    <a:close/>
                  </a:path>
                </a:pathLst>
              </a:custGeom>
              <a:solidFill>
                <a:srgbClr val="FFFFFF"/>
              </a:solidFill>
              <a:ln cap="rnd">
                <a:noFill/>
                <a:prstDash val="solid"/>
                <a:round/>
              </a:ln>
            </p:spPr>
          </p:sp>
          <p:sp>
            <p:nvSpPr>
              <p:cNvPr name="TextBox 64" id="64"/>
              <p:cNvSpPr txBox="true"/>
              <p:nvPr/>
            </p:nvSpPr>
            <p:spPr>
              <a:xfrm>
                <a:off x="0" y="-28575"/>
                <a:ext cx="335578" cy="438774"/>
              </a:xfrm>
              <a:prstGeom prst="rect">
                <a:avLst/>
              </a:prstGeom>
            </p:spPr>
            <p:txBody>
              <a:bodyPr anchor="ctr" rtlCol="false" tIns="48496" lIns="48496" bIns="48496" rIns="48496"/>
              <a:lstStyle/>
              <a:p>
                <a:pPr algn="ctr">
                  <a:lnSpc>
                    <a:spcPts val="1960"/>
                  </a:lnSpc>
                </a:pPr>
              </a:p>
            </p:txBody>
          </p:sp>
        </p:grpSp>
        <p:sp>
          <p:nvSpPr>
            <p:cNvPr name="TextBox 65" id="65"/>
            <p:cNvSpPr txBox="true"/>
            <p:nvPr/>
          </p:nvSpPr>
          <p:spPr>
            <a:xfrm rot="0">
              <a:off x="94371" y="167704"/>
              <a:ext cx="1009346" cy="1106460"/>
            </a:xfrm>
            <a:prstGeom prst="rect">
              <a:avLst/>
            </a:prstGeom>
          </p:spPr>
          <p:txBody>
            <a:bodyPr anchor="t" rtlCol="false" tIns="0" lIns="0" bIns="0" rIns="0">
              <a:spAutoFit/>
            </a:bodyPr>
            <a:lstStyle/>
            <a:p>
              <a:pPr algn="ctr">
                <a:lnSpc>
                  <a:spcPts val="1336"/>
                </a:lnSpc>
              </a:pPr>
              <a:r>
                <a:rPr lang="en-US" sz="954">
                  <a:solidFill>
                    <a:srgbClr val="0038A5"/>
                  </a:solidFill>
                  <a:latin typeface="ITC Franklin Gothic Std"/>
                  <a:ea typeface="ITC Franklin Gothic Std"/>
                  <a:cs typeface="ITC Franklin Gothic Std"/>
                  <a:sym typeface="ITC Franklin Gothic Std"/>
                </a:rPr>
                <a:t>De eerste schaats-</a:t>
              </a:r>
            </a:p>
            <a:p>
              <a:pPr algn="ctr">
                <a:lnSpc>
                  <a:spcPts val="1336"/>
                </a:lnSpc>
              </a:pPr>
              <a:r>
                <a:rPr lang="en-US" sz="954">
                  <a:solidFill>
                    <a:srgbClr val="0038A5"/>
                  </a:solidFill>
                  <a:latin typeface="ITC Franklin Gothic Std"/>
                  <a:ea typeface="ITC Franklin Gothic Std"/>
                  <a:cs typeface="ITC Franklin Gothic Std"/>
                  <a:sym typeface="ITC Franklin Gothic Std"/>
                </a:rPr>
                <a:t>verenigingen worden opgericht</a:t>
              </a:r>
            </a:p>
          </p:txBody>
        </p:sp>
      </p:grpSp>
      <p:sp>
        <p:nvSpPr>
          <p:cNvPr name="TextBox 66" id="66"/>
          <p:cNvSpPr txBox="true"/>
          <p:nvPr/>
        </p:nvSpPr>
        <p:spPr>
          <a:xfrm rot="0">
            <a:off x="737258"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1850</a:t>
            </a:r>
          </a:p>
        </p:txBody>
      </p:sp>
      <p:sp>
        <p:nvSpPr>
          <p:cNvPr name="TextBox 67" id="67"/>
          <p:cNvSpPr txBox="true"/>
          <p:nvPr/>
        </p:nvSpPr>
        <p:spPr>
          <a:xfrm rot="0">
            <a:off x="934620" y="2387102"/>
            <a:ext cx="769890" cy="833120"/>
          </a:xfrm>
          <a:prstGeom prst="rect">
            <a:avLst/>
          </a:prstGeom>
        </p:spPr>
        <p:txBody>
          <a:bodyPr anchor="t" rtlCol="false" tIns="0" lIns="0" bIns="0" rIns="0">
            <a:spAutoFit/>
          </a:bodyPr>
          <a:lstStyle/>
          <a:p>
            <a:pPr algn="ctr">
              <a:lnSpc>
                <a:spcPts val="1330"/>
              </a:lnSpc>
            </a:pPr>
            <a:r>
              <a:rPr lang="en-US" sz="950">
                <a:solidFill>
                  <a:srgbClr val="0038A5"/>
                </a:solidFill>
                <a:latin typeface="ITC Franklin Gothic Std"/>
                <a:ea typeface="ITC Franklin Gothic Std"/>
                <a:cs typeface="ITC Franklin Gothic Std"/>
                <a:sym typeface="ITC Franklin Gothic Std"/>
              </a:rPr>
              <a:t>De KNSB wordt opgericht door tien verenigingen</a:t>
            </a:r>
          </a:p>
        </p:txBody>
      </p:sp>
      <p:sp>
        <p:nvSpPr>
          <p:cNvPr name="TextBox 68" id="68"/>
          <p:cNvSpPr txBox="true"/>
          <p:nvPr/>
        </p:nvSpPr>
        <p:spPr>
          <a:xfrm rot="0">
            <a:off x="1249245"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1882</a:t>
            </a:r>
          </a:p>
        </p:txBody>
      </p:sp>
      <p:sp>
        <p:nvSpPr>
          <p:cNvPr name="TextBox 69" id="69"/>
          <p:cNvSpPr txBox="true"/>
          <p:nvPr/>
        </p:nvSpPr>
        <p:spPr>
          <a:xfrm rot="0">
            <a:off x="1761233" y="3649069"/>
            <a:ext cx="334368"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1891</a:t>
            </a:r>
          </a:p>
        </p:txBody>
      </p:sp>
      <p:sp>
        <p:nvSpPr>
          <p:cNvPr name="TextBox 70" id="70"/>
          <p:cNvSpPr txBox="true"/>
          <p:nvPr/>
        </p:nvSpPr>
        <p:spPr>
          <a:xfrm rot="0">
            <a:off x="2273235" y="3649069"/>
            <a:ext cx="334368"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1893</a:t>
            </a:r>
          </a:p>
        </p:txBody>
      </p:sp>
      <p:sp>
        <p:nvSpPr>
          <p:cNvPr name="TextBox 71" id="71"/>
          <p:cNvSpPr txBox="true"/>
          <p:nvPr/>
        </p:nvSpPr>
        <p:spPr>
          <a:xfrm rot="0">
            <a:off x="2785238"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1909</a:t>
            </a:r>
          </a:p>
        </p:txBody>
      </p:sp>
      <p:sp>
        <p:nvSpPr>
          <p:cNvPr name="TextBox 72" id="72"/>
          <p:cNvSpPr txBox="true"/>
          <p:nvPr/>
        </p:nvSpPr>
        <p:spPr>
          <a:xfrm rot="0">
            <a:off x="3297225"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1924</a:t>
            </a:r>
          </a:p>
        </p:txBody>
      </p:sp>
      <p:sp>
        <p:nvSpPr>
          <p:cNvPr name="TextBox 73" id="73"/>
          <p:cNvSpPr txBox="true"/>
          <p:nvPr/>
        </p:nvSpPr>
        <p:spPr>
          <a:xfrm rot="0">
            <a:off x="3809212"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1952</a:t>
            </a:r>
          </a:p>
        </p:txBody>
      </p:sp>
      <p:sp>
        <p:nvSpPr>
          <p:cNvPr name="TextBox 74" id="74"/>
          <p:cNvSpPr txBox="true"/>
          <p:nvPr/>
        </p:nvSpPr>
        <p:spPr>
          <a:xfrm rot="0">
            <a:off x="4321200"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1960</a:t>
            </a:r>
          </a:p>
        </p:txBody>
      </p:sp>
      <p:sp>
        <p:nvSpPr>
          <p:cNvPr name="TextBox 75" id="75"/>
          <p:cNvSpPr txBox="true"/>
          <p:nvPr/>
        </p:nvSpPr>
        <p:spPr>
          <a:xfrm rot="0">
            <a:off x="4833187"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1962</a:t>
            </a:r>
          </a:p>
        </p:txBody>
      </p:sp>
      <p:sp>
        <p:nvSpPr>
          <p:cNvPr name="AutoShape 76" id="76"/>
          <p:cNvSpPr/>
          <p:nvPr/>
        </p:nvSpPr>
        <p:spPr>
          <a:xfrm flipV="true">
            <a:off x="1291779" y="3304584"/>
            <a:ext cx="0" cy="248467"/>
          </a:xfrm>
          <a:prstGeom prst="line">
            <a:avLst/>
          </a:prstGeom>
          <a:ln cap="flat" w="38100">
            <a:solidFill>
              <a:srgbClr val="0038A5"/>
            </a:solidFill>
            <a:prstDash val="solid"/>
            <a:headEnd type="none" len="sm" w="sm"/>
            <a:tailEnd type="arrow" len="sm" w="med"/>
          </a:ln>
        </p:spPr>
      </p:sp>
      <p:sp>
        <p:nvSpPr>
          <p:cNvPr name="AutoShape 77" id="77"/>
          <p:cNvSpPr/>
          <p:nvPr/>
        </p:nvSpPr>
        <p:spPr>
          <a:xfrm>
            <a:off x="663340" y="3985301"/>
            <a:ext cx="0" cy="244635"/>
          </a:xfrm>
          <a:prstGeom prst="line">
            <a:avLst/>
          </a:prstGeom>
          <a:ln cap="flat" w="38100">
            <a:solidFill>
              <a:srgbClr val="0038A5"/>
            </a:solidFill>
            <a:prstDash val="solid"/>
            <a:headEnd type="none" len="sm" w="sm"/>
            <a:tailEnd type="arrow" len="sm" w="med"/>
          </a:ln>
        </p:spPr>
      </p:sp>
      <p:sp>
        <p:nvSpPr>
          <p:cNvPr name="AutoShape 78" id="78"/>
          <p:cNvSpPr/>
          <p:nvPr/>
        </p:nvSpPr>
        <p:spPr>
          <a:xfrm flipV="true">
            <a:off x="450950" y="3340779"/>
            <a:ext cx="0" cy="248467"/>
          </a:xfrm>
          <a:prstGeom prst="line">
            <a:avLst/>
          </a:prstGeom>
          <a:ln cap="flat" w="38100">
            <a:solidFill>
              <a:srgbClr val="0038A5"/>
            </a:solidFill>
            <a:prstDash val="solid"/>
            <a:headEnd type="none" len="sm" w="sm"/>
            <a:tailEnd type="arrow" len="sm" w="med"/>
          </a:ln>
        </p:spPr>
      </p:sp>
      <p:sp>
        <p:nvSpPr>
          <p:cNvPr name="TextBox 79" id="79"/>
          <p:cNvSpPr txBox="true"/>
          <p:nvPr/>
        </p:nvSpPr>
        <p:spPr>
          <a:xfrm rot="0">
            <a:off x="1140047" y="4288896"/>
            <a:ext cx="712582" cy="966470"/>
          </a:xfrm>
          <a:prstGeom prst="rect">
            <a:avLst/>
          </a:prstGeom>
        </p:spPr>
        <p:txBody>
          <a:bodyPr anchor="t" rtlCol="false" tIns="0" lIns="0" bIns="0" rIns="0">
            <a:spAutoFit/>
          </a:bodyPr>
          <a:lstStyle/>
          <a:p>
            <a:pPr algn="ctr">
              <a:lnSpc>
                <a:spcPts val="1330"/>
              </a:lnSpc>
              <a:spcBef>
                <a:spcPct val="0"/>
              </a:spcBef>
            </a:pPr>
            <a:r>
              <a:rPr lang="en-US" sz="950">
                <a:solidFill>
                  <a:srgbClr val="0038A5"/>
                </a:solidFill>
                <a:latin typeface="Open Sans"/>
                <a:ea typeface="Open Sans"/>
                <a:cs typeface="Open Sans"/>
                <a:sym typeface="Open Sans"/>
              </a:rPr>
              <a:t>Wereld-</a:t>
            </a:r>
          </a:p>
          <a:p>
            <a:pPr algn="ctr">
              <a:lnSpc>
                <a:spcPts val="1330"/>
              </a:lnSpc>
              <a:spcBef>
                <a:spcPct val="0"/>
              </a:spcBef>
            </a:pPr>
            <a:r>
              <a:rPr lang="en-US" sz="950">
                <a:solidFill>
                  <a:srgbClr val="0038A5"/>
                </a:solidFill>
                <a:latin typeface="Open Sans"/>
                <a:ea typeface="Open Sans"/>
                <a:cs typeface="Open Sans"/>
                <a:sym typeface="Open Sans"/>
              </a:rPr>
              <a:t>kampioen-</a:t>
            </a:r>
          </a:p>
          <a:p>
            <a:pPr algn="ctr">
              <a:lnSpc>
                <a:spcPts val="1330"/>
              </a:lnSpc>
              <a:spcBef>
                <a:spcPct val="0"/>
              </a:spcBef>
            </a:pPr>
            <a:r>
              <a:rPr lang="en-US" sz="950">
                <a:solidFill>
                  <a:srgbClr val="0038A5"/>
                </a:solidFill>
                <a:latin typeface="Open Sans"/>
                <a:ea typeface="Open Sans"/>
                <a:cs typeface="Open Sans"/>
                <a:sym typeface="Open Sans"/>
              </a:rPr>
              <a:t>schappen worden in Amsterdam gehouden</a:t>
            </a:r>
          </a:p>
        </p:txBody>
      </p:sp>
      <p:sp>
        <p:nvSpPr>
          <p:cNvPr name="AutoShape 80" id="80"/>
          <p:cNvSpPr/>
          <p:nvPr/>
        </p:nvSpPr>
        <p:spPr>
          <a:xfrm>
            <a:off x="1515388" y="3939485"/>
            <a:ext cx="0" cy="244635"/>
          </a:xfrm>
          <a:prstGeom prst="line">
            <a:avLst/>
          </a:prstGeom>
          <a:ln cap="flat" w="38100">
            <a:solidFill>
              <a:srgbClr val="0038A5"/>
            </a:solidFill>
            <a:prstDash val="solid"/>
            <a:headEnd type="none" len="sm" w="sm"/>
            <a:tailEnd type="arrow" len="sm" w="med"/>
          </a:ln>
        </p:spPr>
      </p:sp>
      <p:sp>
        <p:nvSpPr>
          <p:cNvPr name="TextBox 81" id="81"/>
          <p:cNvSpPr txBox="true"/>
          <p:nvPr/>
        </p:nvSpPr>
        <p:spPr>
          <a:xfrm rot="0">
            <a:off x="1795287" y="2054603"/>
            <a:ext cx="796130" cy="1128395"/>
          </a:xfrm>
          <a:prstGeom prst="rect">
            <a:avLst/>
          </a:prstGeom>
        </p:spPr>
        <p:txBody>
          <a:bodyPr anchor="t" rtlCol="false" tIns="0" lIns="0" bIns="0" rIns="0">
            <a:spAutoFit/>
          </a:bodyPr>
          <a:lstStyle/>
          <a:p>
            <a:pPr algn="ctr">
              <a:lnSpc>
                <a:spcPts val="1330"/>
              </a:lnSpc>
              <a:spcBef>
                <a:spcPct val="0"/>
              </a:spcBef>
            </a:pPr>
            <a:r>
              <a:rPr lang="en-US" sz="950">
                <a:solidFill>
                  <a:srgbClr val="0038A5"/>
                </a:solidFill>
                <a:latin typeface="Open Sans"/>
                <a:ea typeface="Open Sans"/>
                <a:cs typeface="Open Sans"/>
                <a:sym typeface="Open Sans"/>
              </a:rPr>
              <a:t>Jaap Eden wordt voor het eerst wereld-</a:t>
            </a:r>
          </a:p>
          <a:p>
            <a:pPr algn="ctr">
              <a:lnSpc>
                <a:spcPts val="1330"/>
              </a:lnSpc>
              <a:spcBef>
                <a:spcPct val="0"/>
              </a:spcBef>
            </a:pPr>
            <a:r>
              <a:rPr lang="en-US" sz="950">
                <a:solidFill>
                  <a:srgbClr val="0038A5"/>
                </a:solidFill>
                <a:latin typeface="Open Sans"/>
                <a:ea typeface="Open Sans"/>
                <a:cs typeface="Open Sans"/>
                <a:sym typeface="Open Sans"/>
              </a:rPr>
              <a:t>kampioen. Daarna nog in 1895 en 1896</a:t>
            </a:r>
          </a:p>
        </p:txBody>
      </p:sp>
      <p:sp>
        <p:nvSpPr>
          <p:cNvPr name="AutoShape 82" id="82"/>
          <p:cNvSpPr/>
          <p:nvPr/>
        </p:nvSpPr>
        <p:spPr>
          <a:xfrm flipV="true">
            <a:off x="2148815" y="3315781"/>
            <a:ext cx="0" cy="248467"/>
          </a:xfrm>
          <a:prstGeom prst="line">
            <a:avLst/>
          </a:prstGeom>
          <a:ln cap="flat" w="38100">
            <a:solidFill>
              <a:srgbClr val="0038A5"/>
            </a:solidFill>
            <a:prstDash val="solid"/>
            <a:headEnd type="none" len="sm" w="sm"/>
            <a:tailEnd type="arrow" len="sm" w="med"/>
          </a:ln>
        </p:spPr>
      </p:sp>
      <p:sp>
        <p:nvSpPr>
          <p:cNvPr name="TextBox 83" id="83"/>
          <p:cNvSpPr txBox="true"/>
          <p:nvPr/>
        </p:nvSpPr>
        <p:spPr>
          <a:xfrm rot="0">
            <a:off x="2005087" y="4402304"/>
            <a:ext cx="817947" cy="480695"/>
          </a:xfrm>
          <a:prstGeom prst="rect">
            <a:avLst/>
          </a:prstGeom>
        </p:spPr>
        <p:txBody>
          <a:bodyPr anchor="t" rtlCol="false" tIns="0" lIns="0" bIns="0" rIns="0">
            <a:spAutoFit/>
          </a:bodyPr>
          <a:lstStyle/>
          <a:p>
            <a:pPr algn="ctr">
              <a:lnSpc>
                <a:spcPts val="1330"/>
              </a:lnSpc>
              <a:spcBef>
                <a:spcPct val="0"/>
              </a:spcBef>
            </a:pPr>
            <a:r>
              <a:rPr lang="en-US" sz="950">
                <a:solidFill>
                  <a:srgbClr val="0038A5"/>
                </a:solidFill>
                <a:latin typeface="Open Sans"/>
                <a:ea typeface="Open Sans"/>
                <a:cs typeface="Open Sans"/>
                <a:sym typeface="Open Sans"/>
              </a:rPr>
              <a:t>De eerste editie van de Elfstedentocht</a:t>
            </a:r>
          </a:p>
        </p:txBody>
      </p:sp>
      <p:sp>
        <p:nvSpPr>
          <p:cNvPr name="AutoShape 84" id="84"/>
          <p:cNvSpPr/>
          <p:nvPr/>
        </p:nvSpPr>
        <p:spPr>
          <a:xfrm>
            <a:off x="2410787" y="4024918"/>
            <a:ext cx="0" cy="262905"/>
          </a:xfrm>
          <a:prstGeom prst="line">
            <a:avLst/>
          </a:prstGeom>
          <a:ln cap="flat" w="38100">
            <a:solidFill>
              <a:srgbClr val="0038A5"/>
            </a:solidFill>
            <a:prstDash val="solid"/>
            <a:headEnd type="none" len="sm" w="sm"/>
            <a:tailEnd type="arrow" len="sm" w="med"/>
          </a:ln>
        </p:spPr>
      </p:sp>
      <p:sp>
        <p:nvSpPr>
          <p:cNvPr name="TextBox 85" id="85"/>
          <p:cNvSpPr txBox="true"/>
          <p:nvPr/>
        </p:nvSpPr>
        <p:spPr>
          <a:xfrm rot="0">
            <a:off x="2721691" y="1888534"/>
            <a:ext cx="829122" cy="1452245"/>
          </a:xfrm>
          <a:prstGeom prst="rect">
            <a:avLst/>
          </a:prstGeom>
        </p:spPr>
        <p:txBody>
          <a:bodyPr anchor="t" rtlCol="false" tIns="0" lIns="0" bIns="0" rIns="0">
            <a:spAutoFit/>
          </a:bodyPr>
          <a:lstStyle/>
          <a:p>
            <a:pPr algn="ctr">
              <a:lnSpc>
                <a:spcPts val="1330"/>
              </a:lnSpc>
              <a:spcBef>
                <a:spcPct val="0"/>
              </a:spcBef>
            </a:pPr>
            <a:r>
              <a:rPr lang="en-US" sz="950">
                <a:solidFill>
                  <a:srgbClr val="0038A5"/>
                </a:solidFill>
                <a:latin typeface="Open Sans"/>
                <a:ea typeface="Open Sans"/>
                <a:cs typeface="Open Sans"/>
                <a:sym typeface="Open Sans"/>
              </a:rPr>
              <a:t>De eerste Olympische Spelen voor mannen waar ze de 500m, 1000m, 1500m en 5000m schaatsen</a:t>
            </a:r>
          </a:p>
        </p:txBody>
      </p:sp>
      <p:sp>
        <p:nvSpPr>
          <p:cNvPr name="AutoShape 86" id="86"/>
          <p:cNvSpPr/>
          <p:nvPr/>
        </p:nvSpPr>
        <p:spPr>
          <a:xfrm flipV="true">
            <a:off x="3111785" y="3367695"/>
            <a:ext cx="0" cy="248467"/>
          </a:xfrm>
          <a:prstGeom prst="line">
            <a:avLst/>
          </a:prstGeom>
          <a:ln cap="flat" w="38100">
            <a:solidFill>
              <a:srgbClr val="0038A5"/>
            </a:solidFill>
            <a:prstDash val="solid"/>
            <a:headEnd type="none" len="sm" w="sm"/>
            <a:tailEnd type="arrow" len="sm" w="med"/>
          </a:ln>
        </p:spPr>
      </p:sp>
      <p:sp>
        <p:nvSpPr>
          <p:cNvPr name="TextBox 87" id="87"/>
          <p:cNvSpPr txBox="true"/>
          <p:nvPr/>
        </p:nvSpPr>
        <p:spPr>
          <a:xfrm rot="0">
            <a:off x="2987107" y="4336521"/>
            <a:ext cx="950056" cy="1128395"/>
          </a:xfrm>
          <a:prstGeom prst="rect">
            <a:avLst/>
          </a:prstGeom>
        </p:spPr>
        <p:txBody>
          <a:bodyPr anchor="t" rtlCol="false" tIns="0" lIns="0" bIns="0" rIns="0">
            <a:spAutoFit/>
          </a:bodyPr>
          <a:lstStyle/>
          <a:p>
            <a:pPr algn="ctr">
              <a:lnSpc>
                <a:spcPts val="1330"/>
              </a:lnSpc>
              <a:spcBef>
                <a:spcPct val="0"/>
              </a:spcBef>
            </a:pPr>
            <a:r>
              <a:rPr lang="en-US" sz="950">
                <a:solidFill>
                  <a:srgbClr val="0038A5"/>
                </a:solidFill>
                <a:latin typeface="Open Sans"/>
                <a:ea typeface="Open Sans"/>
                <a:cs typeface="Open Sans"/>
                <a:sym typeface="Open Sans"/>
              </a:rPr>
              <a:t>Kees Broekman en Wim van der Voort winnen de eerste olympische medailles voor Nederland</a:t>
            </a:r>
          </a:p>
        </p:txBody>
      </p:sp>
      <p:sp>
        <p:nvSpPr>
          <p:cNvPr name="AutoShape 88" id="88"/>
          <p:cNvSpPr/>
          <p:nvPr/>
        </p:nvSpPr>
        <p:spPr>
          <a:xfrm flipH="true">
            <a:off x="3495088" y="4024918"/>
            <a:ext cx="8757" cy="262905"/>
          </a:xfrm>
          <a:prstGeom prst="line">
            <a:avLst/>
          </a:prstGeom>
          <a:ln cap="flat" w="38100">
            <a:solidFill>
              <a:srgbClr val="0038A5"/>
            </a:solidFill>
            <a:prstDash val="solid"/>
            <a:headEnd type="none" len="sm" w="sm"/>
            <a:tailEnd type="arrow" len="sm" w="med"/>
          </a:ln>
        </p:spPr>
      </p:sp>
      <p:sp>
        <p:nvSpPr>
          <p:cNvPr name="TextBox 89" id="89"/>
          <p:cNvSpPr txBox="true"/>
          <p:nvPr/>
        </p:nvSpPr>
        <p:spPr>
          <a:xfrm rot="0">
            <a:off x="3708375" y="2615771"/>
            <a:ext cx="913351" cy="642620"/>
          </a:xfrm>
          <a:prstGeom prst="rect">
            <a:avLst/>
          </a:prstGeom>
        </p:spPr>
        <p:txBody>
          <a:bodyPr anchor="t" rtlCol="false" tIns="0" lIns="0" bIns="0" rIns="0">
            <a:spAutoFit/>
          </a:bodyPr>
          <a:lstStyle/>
          <a:p>
            <a:pPr algn="ctr">
              <a:lnSpc>
                <a:spcPts val="1330"/>
              </a:lnSpc>
              <a:spcBef>
                <a:spcPct val="0"/>
              </a:spcBef>
            </a:pPr>
            <a:r>
              <a:rPr lang="en-US" sz="950">
                <a:solidFill>
                  <a:srgbClr val="0038A5"/>
                </a:solidFill>
                <a:latin typeface="Open Sans"/>
                <a:ea typeface="Open Sans"/>
                <a:cs typeface="Open Sans"/>
                <a:sym typeface="Open Sans"/>
              </a:rPr>
              <a:t>De eerste Olympische Spelen voor vrouwen</a:t>
            </a:r>
          </a:p>
        </p:txBody>
      </p:sp>
      <p:sp>
        <p:nvSpPr>
          <p:cNvPr name="AutoShape 90" id="90"/>
          <p:cNvSpPr/>
          <p:nvPr/>
        </p:nvSpPr>
        <p:spPr>
          <a:xfrm flipV="true">
            <a:off x="4173193" y="3340779"/>
            <a:ext cx="0" cy="248467"/>
          </a:xfrm>
          <a:prstGeom prst="line">
            <a:avLst/>
          </a:prstGeom>
          <a:ln cap="flat" w="38100">
            <a:solidFill>
              <a:srgbClr val="0038A5"/>
            </a:solidFill>
            <a:prstDash val="solid"/>
            <a:headEnd type="none" len="sm" w="sm"/>
            <a:tailEnd type="arrow" len="sm" w="med"/>
          </a:ln>
        </p:spPr>
      </p:sp>
      <p:sp>
        <p:nvSpPr>
          <p:cNvPr name="TextBox 91" id="91"/>
          <p:cNvSpPr txBox="true"/>
          <p:nvPr/>
        </p:nvSpPr>
        <p:spPr>
          <a:xfrm rot="0">
            <a:off x="4072834" y="4288896"/>
            <a:ext cx="1016288" cy="1290320"/>
          </a:xfrm>
          <a:prstGeom prst="rect">
            <a:avLst/>
          </a:prstGeom>
        </p:spPr>
        <p:txBody>
          <a:bodyPr anchor="t" rtlCol="false" tIns="0" lIns="0" bIns="0" rIns="0">
            <a:spAutoFit/>
          </a:bodyPr>
          <a:lstStyle/>
          <a:p>
            <a:pPr algn="ctr">
              <a:lnSpc>
                <a:spcPts val="1330"/>
              </a:lnSpc>
              <a:spcBef>
                <a:spcPct val="0"/>
              </a:spcBef>
            </a:pPr>
            <a:r>
              <a:rPr lang="en-US" sz="950">
                <a:solidFill>
                  <a:srgbClr val="0038A5"/>
                </a:solidFill>
                <a:latin typeface="Open Sans"/>
                <a:ea typeface="Open Sans"/>
                <a:cs typeface="Open Sans"/>
                <a:sym typeface="Open Sans"/>
              </a:rPr>
              <a:t>Sjoukje Dijkstra wint als eerste Nederlandse WK kunstschaatsen. In 1964 behaalt  ze het eerste olympische goud voor NL</a:t>
            </a:r>
          </a:p>
        </p:txBody>
      </p:sp>
      <p:sp>
        <p:nvSpPr>
          <p:cNvPr name="AutoShape 92" id="92"/>
          <p:cNvSpPr/>
          <p:nvPr/>
        </p:nvSpPr>
        <p:spPr>
          <a:xfrm flipH="true">
            <a:off x="4600028" y="4024918"/>
            <a:ext cx="5838" cy="244408"/>
          </a:xfrm>
          <a:prstGeom prst="line">
            <a:avLst/>
          </a:prstGeom>
          <a:ln cap="flat" w="38100">
            <a:solidFill>
              <a:srgbClr val="0038A5"/>
            </a:solidFill>
            <a:prstDash val="solid"/>
            <a:headEnd type="none" len="sm" w="sm"/>
            <a:tailEnd type="arrow" len="sm" w="med"/>
          </a:ln>
        </p:spPr>
      </p:sp>
      <p:sp>
        <p:nvSpPr>
          <p:cNvPr name="TextBox 93" id="93"/>
          <p:cNvSpPr txBox="true"/>
          <p:nvPr/>
        </p:nvSpPr>
        <p:spPr>
          <a:xfrm rot="0">
            <a:off x="4822133" y="2615771"/>
            <a:ext cx="734355" cy="642620"/>
          </a:xfrm>
          <a:prstGeom prst="rect">
            <a:avLst/>
          </a:prstGeom>
        </p:spPr>
        <p:txBody>
          <a:bodyPr anchor="t" rtlCol="false" tIns="0" lIns="0" bIns="0" rIns="0">
            <a:spAutoFit/>
          </a:bodyPr>
          <a:lstStyle/>
          <a:p>
            <a:pPr algn="ctr">
              <a:lnSpc>
                <a:spcPts val="1330"/>
              </a:lnSpc>
              <a:spcBef>
                <a:spcPct val="0"/>
              </a:spcBef>
            </a:pPr>
            <a:r>
              <a:rPr lang="en-US" sz="950">
                <a:solidFill>
                  <a:srgbClr val="0038A5"/>
                </a:solidFill>
                <a:latin typeface="Open Sans"/>
                <a:ea typeface="Open Sans"/>
                <a:cs typeface="Open Sans"/>
                <a:sym typeface="Open Sans"/>
              </a:rPr>
              <a:t>De bekende ijsbaan Thialf wordt geopend</a:t>
            </a:r>
          </a:p>
        </p:txBody>
      </p:sp>
      <p:sp>
        <p:nvSpPr>
          <p:cNvPr name="TextBox 94" id="94"/>
          <p:cNvSpPr txBox="true"/>
          <p:nvPr/>
        </p:nvSpPr>
        <p:spPr>
          <a:xfrm rot="0">
            <a:off x="5345174"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1967</a:t>
            </a:r>
          </a:p>
        </p:txBody>
      </p:sp>
      <p:sp>
        <p:nvSpPr>
          <p:cNvPr name="TextBox 95" id="95"/>
          <p:cNvSpPr txBox="true"/>
          <p:nvPr/>
        </p:nvSpPr>
        <p:spPr>
          <a:xfrm rot="0">
            <a:off x="5857162"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1986</a:t>
            </a:r>
          </a:p>
        </p:txBody>
      </p:sp>
      <p:sp>
        <p:nvSpPr>
          <p:cNvPr name="TextBox 96" id="96"/>
          <p:cNvSpPr txBox="true"/>
          <p:nvPr/>
        </p:nvSpPr>
        <p:spPr>
          <a:xfrm rot="0">
            <a:off x="6369149"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1980</a:t>
            </a:r>
          </a:p>
        </p:txBody>
      </p:sp>
      <p:sp>
        <p:nvSpPr>
          <p:cNvPr name="TextBox 97" id="97"/>
          <p:cNvSpPr txBox="true"/>
          <p:nvPr/>
        </p:nvSpPr>
        <p:spPr>
          <a:xfrm rot="0">
            <a:off x="6881136"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1992</a:t>
            </a:r>
          </a:p>
        </p:txBody>
      </p:sp>
      <p:sp>
        <p:nvSpPr>
          <p:cNvPr name="TextBox 98" id="98"/>
          <p:cNvSpPr txBox="true"/>
          <p:nvPr/>
        </p:nvSpPr>
        <p:spPr>
          <a:xfrm rot="0">
            <a:off x="8929085"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2022</a:t>
            </a:r>
          </a:p>
        </p:txBody>
      </p:sp>
      <p:sp>
        <p:nvSpPr>
          <p:cNvPr name="AutoShape 99" id="99"/>
          <p:cNvSpPr/>
          <p:nvPr/>
        </p:nvSpPr>
        <p:spPr>
          <a:xfrm flipV="true">
            <a:off x="5230468" y="3353477"/>
            <a:ext cx="0" cy="248467"/>
          </a:xfrm>
          <a:prstGeom prst="line">
            <a:avLst/>
          </a:prstGeom>
          <a:ln cap="flat" w="38100">
            <a:solidFill>
              <a:srgbClr val="0038A5"/>
            </a:solidFill>
            <a:prstDash val="solid"/>
            <a:headEnd type="none" len="sm" w="sm"/>
            <a:tailEnd type="arrow" len="sm" w="med"/>
          </a:ln>
        </p:spPr>
      </p:sp>
      <p:sp>
        <p:nvSpPr>
          <p:cNvPr name="TextBox 100" id="100"/>
          <p:cNvSpPr txBox="true"/>
          <p:nvPr/>
        </p:nvSpPr>
        <p:spPr>
          <a:xfrm rot="0">
            <a:off x="5246076" y="4396379"/>
            <a:ext cx="759013" cy="642620"/>
          </a:xfrm>
          <a:prstGeom prst="rect">
            <a:avLst/>
          </a:prstGeom>
        </p:spPr>
        <p:txBody>
          <a:bodyPr anchor="t" rtlCol="false" tIns="0" lIns="0" bIns="0" rIns="0">
            <a:spAutoFit/>
          </a:bodyPr>
          <a:lstStyle/>
          <a:p>
            <a:pPr algn="ctr">
              <a:lnSpc>
                <a:spcPts val="1330"/>
              </a:lnSpc>
              <a:spcBef>
                <a:spcPct val="0"/>
              </a:spcBef>
            </a:pPr>
            <a:r>
              <a:rPr lang="en-US" sz="950">
                <a:solidFill>
                  <a:srgbClr val="0038A5"/>
                </a:solidFill>
                <a:latin typeface="Open Sans"/>
                <a:ea typeface="Open Sans"/>
                <a:cs typeface="Open Sans"/>
                <a:sym typeface="Open Sans"/>
              </a:rPr>
              <a:t>De klapschaats wordt uitgevonden</a:t>
            </a:r>
          </a:p>
        </p:txBody>
      </p:sp>
      <p:sp>
        <p:nvSpPr>
          <p:cNvPr name="AutoShape 101" id="101"/>
          <p:cNvSpPr/>
          <p:nvPr/>
        </p:nvSpPr>
        <p:spPr>
          <a:xfrm>
            <a:off x="6647273" y="3985301"/>
            <a:ext cx="0" cy="262905"/>
          </a:xfrm>
          <a:prstGeom prst="line">
            <a:avLst/>
          </a:prstGeom>
          <a:ln cap="flat" w="38100">
            <a:solidFill>
              <a:srgbClr val="0038A5"/>
            </a:solidFill>
            <a:prstDash val="solid"/>
            <a:headEnd type="none" len="sm" w="sm"/>
            <a:tailEnd type="arrow" len="sm" w="med"/>
          </a:ln>
        </p:spPr>
      </p:sp>
      <p:sp>
        <p:nvSpPr>
          <p:cNvPr name="TextBox 102" id="102"/>
          <p:cNvSpPr txBox="true"/>
          <p:nvPr/>
        </p:nvSpPr>
        <p:spPr>
          <a:xfrm rot="0">
            <a:off x="5769310" y="2291921"/>
            <a:ext cx="1008054" cy="966470"/>
          </a:xfrm>
          <a:prstGeom prst="rect">
            <a:avLst/>
          </a:prstGeom>
        </p:spPr>
        <p:txBody>
          <a:bodyPr anchor="t" rtlCol="false" tIns="0" lIns="0" bIns="0" rIns="0">
            <a:spAutoFit/>
          </a:bodyPr>
          <a:lstStyle/>
          <a:p>
            <a:pPr algn="ctr">
              <a:lnSpc>
                <a:spcPts val="1330"/>
              </a:lnSpc>
              <a:spcBef>
                <a:spcPct val="0"/>
              </a:spcBef>
            </a:pPr>
            <a:r>
              <a:rPr lang="en-US" sz="950">
                <a:solidFill>
                  <a:srgbClr val="0038A5"/>
                </a:solidFill>
                <a:latin typeface="Open Sans"/>
                <a:ea typeface="Open Sans"/>
                <a:cs typeface="Open Sans"/>
                <a:sym typeface="Open Sans"/>
              </a:rPr>
              <a:t>Koning Willem Alexander doet mee met de Elfstedentocht onder de naam W.A. van Buren </a:t>
            </a:r>
          </a:p>
        </p:txBody>
      </p:sp>
      <p:sp>
        <p:nvSpPr>
          <p:cNvPr name="AutoShape 103" id="103"/>
          <p:cNvSpPr/>
          <p:nvPr/>
        </p:nvSpPr>
        <p:spPr>
          <a:xfrm flipV="true">
            <a:off x="6303687" y="3353477"/>
            <a:ext cx="0" cy="248467"/>
          </a:xfrm>
          <a:prstGeom prst="line">
            <a:avLst/>
          </a:prstGeom>
          <a:ln cap="flat" w="38100">
            <a:solidFill>
              <a:srgbClr val="0038A5"/>
            </a:solidFill>
            <a:prstDash val="solid"/>
            <a:headEnd type="none" len="sm" w="sm"/>
            <a:tailEnd type="arrow" len="sm" w="med"/>
          </a:ln>
        </p:spPr>
      </p:sp>
      <p:sp>
        <p:nvSpPr>
          <p:cNvPr name="TextBox 104" id="104"/>
          <p:cNvSpPr txBox="true"/>
          <p:nvPr/>
        </p:nvSpPr>
        <p:spPr>
          <a:xfrm rot="0">
            <a:off x="6171019" y="4241942"/>
            <a:ext cx="923250" cy="1290320"/>
          </a:xfrm>
          <a:prstGeom prst="rect">
            <a:avLst/>
          </a:prstGeom>
        </p:spPr>
        <p:txBody>
          <a:bodyPr anchor="t" rtlCol="false" tIns="0" lIns="0" bIns="0" rIns="0">
            <a:spAutoFit/>
          </a:bodyPr>
          <a:lstStyle/>
          <a:p>
            <a:pPr algn="ctr">
              <a:lnSpc>
                <a:spcPts val="1330"/>
              </a:lnSpc>
              <a:spcBef>
                <a:spcPct val="0"/>
              </a:spcBef>
            </a:pPr>
            <a:r>
              <a:rPr lang="en-US" sz="950">
                <a:solidFill>
                  <a:srgbClr val="0038A5"/>
                </a:solidFill>
                <a:latin typeface="Open Sans"/>
                <a:ea typeface="Open Sans"/>
                <a:cs typeface="Open Sans"/>
                <a:sym typeface="Open Sans"/>
              </a:rPr>
              <a:t>Het WK Inlineskaten wordt gehouden in Amerika, Nederland doet hier voor het eerst mee</a:t>
            </a:r>
          </a:p>
        </p:txBody>
      </p:sp>
      <p:sp>
        <p:nvSpPr>
          <p:cNvPr name="AutoShape 105" id="105"/>
          <p:cNvSpPr/>
          <p:nvPr/>
        </p:nvSpPr>
        <p:spPr>
          <a:xfrm>
            <a:off x="5777982" y="4177318"/>
            <a:ext cx="0" cy="262905"/>
          </a:xfrm>
          <a:prstGeom prst="line">
            <a:avLst/>
          </a:prstGeom>
          <a:ln cap="flat" w="38100">
            <a:solidFill>
              <a:srgbClr val="0038A5"/>
            </a:solidFill>
            <a:prstDash val="solid"/>
            <a:headEnd type="none" len="sm" w="sm"/>
            <a:tailEnd type="arrow" len="sm" w="med"/>
          </a:ln>
        </p:spPr>
      </p:sp>
      <p:sp>
        <p:nvSpPr>
          <p:cNvPr name="TextBox 106" id="106"/>
          <p:cNvSpPr txBox="true"/>
          <p:nvPr/>
        </p:nvSpPr>
        <p:spPr>
          <a:xfrm rot="0">
            <a:off x="7023085" y="2045078"/>
            <a:ext cx="1022669" cy="1114665"/>
          </a:xfrm>
          <a:prstGeom prst="rect">
            <a:avLst/>
          </a:prstGeom>
        </p:spPr>
        <p:txBody>
          <a:bodyPr anchor="t" rtlCol="false" tIns="0" lIns="0" bIns="0" rIns="0">
            <a:spAutoFit/>
          </a:bodyPr>
          <a:lstStyle/>
          <a:p>
            <a:pPr algn="ctr">
              <a:lnSpc>
                <a:spcPts val="1302"/>
              </a:lnSpc>
              <a:spcBef>
                <a:spcPct val="0"/>
              </a:spcBef>
            </a:pPr>
            <a:r>
              <a:rPr lang="en-US" sz="930">
                <a:solidFill>
                  <a:srgbClr val="0038A5"/>
                </a:solidFill>
                <a:latin typeface="Open Sans"/>
                <a:ea typeface="Open Sans"/>
                <a:cs typeface="Open Sans"/>
                <a:sym typeface="Open Sans"/>
              </a:rPr>
              <a:t>Sven Kramer is onderweg naar olympisch goud op de 10 kilometer, maar maakt een foute wissel </a:t>
            </a:r>
          </a:p>
        </p:txBody>
      </p:sp>
      <p:sp>
        <p:nvSpPr>
          <p:cNvPr name="TextBox 107" id="107"/>
          <p:cNvSpPr txBox="true"/>
          <p:nvPr/>
        </p:nvSpPr>
        <p:spPr>
          <a:xfrm rot="0">
            <a:off x="7393123"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2010</a:t>
            </a:r>
          </a:p>
        </p:txBody>
      </p:sp>
      <p:sp>
        <p:nvSpPr>
          <p:cNvPr name="AutoShape 108" id="108"/>
          <p:cNvSpPr/>
          <p:nvPr/>
        </p:nvSpPr>
        <p:spPr>
          <a:xfrm flipV="true">
            <a:off x="7515369" y="3370895"/>
            <a:ext cx="0" cy="248467"/>
          </a:xfrm>
          <a:prstGeom prst="line">
            <a:avLst/>
          </a:prstGeom>
          <a:ln cap="flat" w="38100">
            <a:solidFill>
              <a:srgbClr val="0038A5"/>
            </a:solidFill>
            <a:prstDash val="solid"/>
            <a:headEnd type="none" len="sm" w="sm"/>
            <a:tailEnd type="arrow" len="sm" w="med"/>
          </a:ln>
        </p:spPr>
      </p:sp>
      <p:sp>
        <p:nvSpPr>
          <p:cNvPr name="TextBox 109" id="109"/>
          <p:cNvSpPr txBox="true"/>
          <p:nvPr/>
        </p:nvSpPr>
        <p:spPr>
          <a:xfrm rot="0">
            <a:off x="7419266" y="4269846"/>
            <a:ext cx="896822" cy="1452245"/>
          </a:xfrm>
          <a:prstGeom prst="rect">
            <a:avLst/>
          </a:prstGeom>
        </p:spPr>
        <p:txBody>
          <a:bodyPr anchor="t" rtlCol="false" tIns="0" lIns="0" bIns="0" rIns="0">
            <a:spAutoFit/>
          </a:bodyPr>
          <a:lstStyle/>
          <a:p>
            <a:pPr algn="ctr">
              <a:lnSpc>
                <a:spcPts val="1330"/>
              </a:lnSpc>
              <a:spcBef>
                <a:spcPct val="0"/>
              </a:spcBef>
            </a:pPr>
            <a:r>
              <a:rPr lang="en-US" sz="950">
                <a:solidFill>
                  <a:srgbClr val="0038A5"/>
                </a:solidFill>
                <a:latin typeface="Open Sans"/>
                <a:ea typeface="Open Sans"/>
                <a:cs typeface="Open Sans"/>
                <a:sym typeface="Open Sans"/>
              </a:rPr>
              <a:t>Met 24 medailles bij het schaatsen zijn de Winterspelen van 2014 de succesvolste Spelen voor Nederland</a:t>
            </a:r>
          </a:p>
        </p:txBody>
      </p:sp>
      <p:sp>
        <p:nvSpPr>
          <p:cNvPr name="TextBox 110" id="110"/>
          <p:cNvSpPr txBox="true"/>
          <p:nvPr/>
        </p:nvSpPr>
        <p:spPr>
          <a:xfrm rot="0">
            <a:off x="7905111"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2014</a:t>
            </a:r>
          </a:p>
        </p:txBody>
      </p:sp>
      <p:sp>
        <p:nvSpPr>
          <p:cNvPr name="AutoShape 111" id="111"/>
          <p:cNvSpPr/>
          <p:nvPr/>
        </p:nvSpPr>
        <p:spPr>
          <a:xfrm>
            <a:off x="7854868" y="3998087"/>
            <a:ext cx="0" cy="262905"/>
          </a:xfrm>
          <a:prstGeom prst="line">
            <a:avLst/>
          </a:prstGeom>
          <a:ln cap="flat" w="38100">
            <a:solidFill>
              <a:srgbClr val="0038A5"/>
            </a:solidFill>
            <a:prstDash val="solid"/>
            <a:headEnd type="none" len="sm" w="sm"/>
            <a:tailEnd type="arrow" len="sm" w="med"/>
          </a:ln>
        </p:spPr>
      </p:sp>
      <p:sp>
        <p:nvSpPr>
          <p:cNvPr name="TextBox 112" id="112"/>
          <p:cNvSpPr txBox="true"/>
          <p:nvPr/>
        </p:nvSpPr>
        <p:spPr>
          <a:xfrm rot="0">
            <a:off x="8250751" y="2091827"/>
            <a:ext cx="980378" cy="1128395"/>
          </a:xfrm>
          <a:prstGeom prst="rect">
            <a:avLst/>
          </a:prstGeom>
        </p:spPr>
        <p:txBody>
          <a:bodyPr anchor="t" rtlCol="false" tIns="0" lIns="0" bIns="0" rIns="0">
            <a:spAutoFit/>
          </a:bodyPr>
          <a:lstStyle/>
          <a:p>
            <a:pPr algn="ctr">
              <a:lnSpc>
                <a:spcPts val="1330"/>
              </a:lnSpc>
              <a:spcBef>
                <a:spcPct val="0"/>
              </a:spcBef>
            </a:pPr>
            <a:r>
              <a:rPr lang="en-US" sz="950">
                <a:solidFill>
                  <a:srgbClr val="0038A5"/>
                </a:solidFill>
                <a:latin typeface="Open Sans"/>
                <a:ea typeface="Open Sans"/>
                <a:cs typeface="Open Sans"/>
                <a:sym typeface="Open Sans"/>
              </a:rPr>
              <a:t>Suzanne Schulting wint de eerste gouden medaille op de Spelen bij het shorttrack voor Nederland</a:t>
            </a:r>
          </a:p>
        </p:txBody>
      </p:sp>
      <p:sp>
        <p:nvSpPr>
          <p:cNvPr name="AutoShape 113" id="113"/>
          <p:cNvSpPr/>
          <p:nvPr/>
        </p:nvSpPr>
        <p:spPr>
          <a:xfrm flipV="true">
            <a:off x="8740941" y="3340779"/>
            <a:ext cx="0" cy="248467"/>
          </a:xfrm>
          <a:prstGeom prst="line">
            <a:avLst/>
          </a:prstGeom>
          <a:ln cap="flat" w="38100">
            <a:solidFill>
              <a:srgbClr val="0038A5"/>
            </a:solidFill>
            <a:prstDash val="solid"/>
            <a:headEnd type="none" len="sm" w="sm"/>
            <a:tailEnd type="arrow" len="sm" w="med"/>
          </a:ln>
        </p:spPr>
      </p:sp>
      <p:sp>
        <p:nvSpPr>
          <p:cNvPr name="TextBox 114" id="114"/>
          <p:cNvSpPr txBox="true"/>
          <p:nvPr/>
        </p:nvSpPr>
        <p:spPr>
          <a:xfrm rot="0">
            <a:off x="8417098"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2018</a:t>
            </a:r>
          </a:p>
        </p:txBody>
      </p:sp>
      <p:sp>
        <p:nvSpPr>
          <p:cNvPr name="TextBox 115" id="115"/>
          <p:cNvSpPr txBox="true"/>
          <p:nvPr/>
        </p:nvSpPr>
        <p:spPr>
          <a:xfrm rot="0">
            <a:off x="8520071" y="4391973"/>
            <a:ext cx="892012" cy="804545"/>
          </a:xfrm>
          <a:prstGeom prst="rect">
            <a:avLst/>
          </a:prstGeom>
        </p:spPr>
        <p:txBody>
          <a:bodyPr anchor="t" rtlCol="false" tIns="0" lIns="0" bIns="0" rIns="0">
            <a:spAutoFit/>
          </a:bodyPr>
          <a:lstStyle/>
          <a:p>
            <a:pPr algn="ctr">
              <a:lnSpc>
                <a:spcPts val="1330"/>
              </a:lnSpc>
              <a:spcBef>
                <a:spcPct val="0"/>
              </a:spcBef>
            </a:pPr>
            <a:r>
              <a:rPr lang="en-US" sz="950">
                <a:solidFill>
                  <a:srgbClr val="0038A5"/>
                </a:solidFill>
                <a:latin typeface="Open Sans"/>
                <a:ea typeface="Open Sans"/>
                <a:cs typeface="Open Sans"/>
                <a:sym typeface="Open Sans"/>
              </a:rPr>
              <a:t>Irene schouten wint 3x goud en 1x brons op de Olympische Spelen</a:t>
            </a:r>
          </a:p>
        </p:txBody>
      </p:sp>
      <p:sp>
        <p:nvSpPr>
          <p:cNvPr name="TextBox 116" id="116"/>
          <p:cNvSpPr txBox="true"/>
          <p:nvPr/>
        </p:nvSpPr>
        <p:spPr>
          <a:xfrm rot="0">
            <a:off x="9441073" y="3649069"/>
            <a:ext cx="334352" cy="214216"/>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2022</a:t>
            </a:r>
          </a:p>
        </p:txBody>
      </p:sp>
      <p:grpSp>
        <p:nvGrpSpPr>
          <p:cNvPr name="Group 117" id="117"/>
          <p:cNvGrpSpPr/>
          <p:nvPr/>
        </p:nvGrpSpPr>
        <p:grpSpPr>
          <a:xfrm rot="0">
            <a:off x="9362880" y="1914810"/>
            <a:ext cx="1074028" cy="1483195"/>
            <a:chOff x="0" y="0"/>
            <a:chExt cx="384907" cy="531544"/>
          </a:xfrm>
        </p:grpSpPr>
        <p:sp>
          <p:nvSpPr>
            <p:cNvPr name="Freeform 118" id="118"/>
            <p:cNvSpPr/>
            <p:nvPr/>
          </p:nvSpPr>
          <p:spPr>
            <a:xfrm flipH="false" flipV="false" rot="0">
              <a:off x="0" y="0"/>
              <a:ext cx="384907" cy="531544"/>
            </a:xfrm>
            <a:custGeom>
              <a:avLst/>
              <a:gdLst/>
              <a:ahLst/>
              <a:cxnLst/>
              <a:rect r="r" b="b" t="t" l="l"/>
              <a:pathLst>
                <a:path h="531544" w="384907">
                  <a:moveTo>
                    <a:pt x="192454" y="0"/>
                  </a:moveTo>
                  <a:lnTo>
                    <a:pt x="192454" y="0"/>
                  </a:lnTo>
                  <a:cubicBezTo>
                    <a:pt x="243496" y="0"/>
                    <a:pt x="292447" y="20276"/>
                    <a:pt x="328539" y="56368"/>
                  </a:cubicBezTo>
                  <a:cubicBezTo>
                    <a:pt x="364631" y="92460"/>
                    <a:pt x="384907" y="141412"/>
                    <a:pt x="384907" y="192454"/>
                  </a:cubicBezTo>
                  <a:lnTo>
                    <a:pt x="384907" y="339090"/>
                  </a:lnTo>
                  <a:cubicBezTo>
                    <a:pt x="384907" y="390132"/>
                    <a:pt x="364631" y="439083"/>
                    <a:pt x="328539" y="475175"/>
                  </a:cubicBezTo>
                  <a:cubicBezTo>
                    <a:pt x="292447" y="511267"/>
                    <a:pt x="243496" y="531544"/>
                    <a:pt x="192454" y="531544"/>
                  </a:cubicBezTo>
                  <a:lnTo>
                    <a:pt x="192454" y="531544"/>
                  </a:lnTo>
                  <a:cubicBezTo>
                    <a:pt x="141412" y="531544"/>
                    <a:pt x="92460" y="511267"/>
                    <a:pt x="56368" y="475175"/>
                  </a:cubicBezTo>
                  <a:cubicBezTo>
                    <a:pt x="20276" y="439083"/>
                    <a:pt x="0" y="390132"/>
                    <a:pt x="0" y="339090"/>
                  </a:cubicBezTo>
                  <a:lnTo>
                    <a:pt x="0" y="192454"/>
                  </a:lnTo>
                  <a:cubicBezTo>
                    <a:pt x="0" y="141412"/>
                    <a:pt x="20276" y="92460"/>
                    <a:pt x="56368" y="56368"/>
                  </a:cubicBezTo>
                  <a:cubicBezTo>
                    <a:pt x="92460" y="20276"/>
                    <a:pt x="141412" y="0"/>
                    <a:pt x="192454" y="0"/>
                  </a:cubicBezTo>
                  <a:close/>
                </a:path>
              </a:pathLst>
            </a:custGeom>
            <a:solidFill>
              <a:srgbClr val="FFFFFF"/>
            </a:solidFill>
            <a:ln cap="rnd">
              <a:noFill/>
              <a:prstDash val="solid"/>
              <a:round/>
            </a:ln>
          </p:spPr>
        </p:sp>
        <p:sp>
          <p:nvSpPr>
            <p:cNvPr name="TextBox 119" id="119"/>
            <p:cNvSpPr txBox="true"/>
            <p:nvPr/>
          </p:nvSpPr>
          <p:spPr>
            <a:xfrm>
              <a:off x="0" y="-28575"/>
              <a:ext cx="384907" cy="560119"/>
            </a:xfrm>
            <a:prstGeom prst="rect">
              <a:avLst/>
            </a:prstGeom>
          </p:spPr>
          <p:txBody>
            <a:bodyPr anchor="ctr" rtlCol="false" tIns="50800" lIns="50800" bIns="50800" rIns="50800"/>
            <a:lstStyle/>
            <a:p>
              <a:pPr algn="ctr">
                <a:lnSpc>
                  <a:spcPts val="1960"/>
                </a:lnSpc>
              </a:pPr>
            </a:p>
          </p:txBody>
        </p:sp>
      </p:grpSp>
      <p:sp>
        <p:nvSpPr>
          <p:cNvPr name="TextBox 120" id="120"/>
          <p:cNvSpPr txBox="true"/>
          <p:nvPr/>
        </p:nvSpPr>
        <p:spPr>
          <a:xfrm rot="0">
            <a:off x="9400980" y="2129996"/>
            <a:ext cx="1027650" cy="1128395"/>
          </a:xfrm>
          <a:prstGeom prst="rect">
            <a:avLst/>
          </a:prstGeom>
        </p:spPr>
        <p:txBody>
          <a:bodyPr anchor="t" rtlCol="false" tIns="0" lIns="0" bIns="0" rIns="0">
            <a:spAutoFit/>
          </a:bodyPr>
          <a:lstStyle/>
          <a:p>
            <a:pPr algn="ctr">
              <a:lnSpc>
                <a:spcPts val="1330"/>
              </a:lnSpc>
              <a:spcBef>
                <a:spcPct val="0"/>
              </a:spcBef>
            </a:pPr>
            <a:r>
              <a:rPr lang="en-US" sz="950">
                <a:solidFill>
                  <a:srgbClr val="0038A5"/>
                </a:solidFill>
                <a:latin typeface="Open Sans"/>
                <a:ea typeface="Open Sans"/>
                <a:cs typeface="Open Sans"/>
                <a:sym typeface="Open Sans"/>
              </a:rPr>
              <a:t>Voor het eerst sinds 1976 staat een Nederlandse kunstschaatsster op de Spelen: Lindsay van Zundert</a:t>
            </a:r>
          </a:p>
        </p:txBody>
      </p:sp>
      <p:sp>
        <p:nvSpPr>
          <p:cNvPr name="AutoShape 121" id="121"/>
          <p:cNvSpPr/>
          <p:nvPr/>
        </p:nvSpPr>
        <p:spPr>
          <a:xfrm>
            <a:off x="8947027" y="3957418"/>
            <a:ext cx="0" cy="262905"/>
          </a:xfrm>
          <a:prstGeom prst="line">
            <a:avLst/>
          </a:prstGeom>
          <a:ln cap="flat" w="38100">
            <a:solidFill>
              <a:srgbClr val="0038A5"/>
            </a:solidFill>
            <a:prstDash val="solid"/>
            <a:headEnd type="none" len="sm" w="sm"/>
            <a:tailEnd type="arrow" len="sm" w="med"/>
          </a:ln>
        </p:spPr>
      </p:sp>
      <p:sp>
        <p:nvSpPr>
          <p:cNvPr name="AutoShape 122" id="122"/>
          <p:cNvSpPr/>
          <p:nvPr/>
        </p:nvSpPr>
        <p:spPr>
          <a:xfrm flipV="true">
            <a:off x="9936000" y="3344685"/>
            <a:ext cx="0" cy="248467"/>
          </a:xfrm>
          <a:prstGeom prst="line">
            <a:avLst/>
          </a:prstGeom>
          <a:ln cap="flat" w="38100">
            <a:solidFill>
              <a:srgbClr val="0038A5"/>
            </a:solidFill>
            <a:prstDash val="solid"/>
            <a:headEnd type="none" len="sm" w="sm"/>
            <a:tailEnd type="arrow" len="sm" w="med"/>
          </a:ln>
        </p:spPr>
      </p:sp>
      <p:sp>
        <p:nvSpPr>
          <p:cNvPr name="TextBox 123" id="123"/>
          <p:cNvSpPr txBox="true"/>
          <p:nvPr/>
        </p:nvSpPr>
        <p:spPr>
          <a:xfrm rot="0">
            <a:off x="9953060" y="3649081"/>
            <a:ext cx="334387" cy="214194"/>
          </a:xfrm>
          <a:prstGeom prst="rect">
            <a:avLst/>
          </a:prstGeom>
        </p:spPr>
        <p:txBody>
          <a:bodyPr anchor="t" rtlCol="false" tIns="0" lIns="0" bIns="0" rIns="0">
            <a:spAutoFit/>
          </a:bodyPr>
          <a:lstStyle/>
          <a:p>
            <a:pPr algn="ctr">
              <a:lnSpc>
                <a:spcPts val="1535"/>
              </a:lnSpc>
            </a:pPr>
            <a:r>
              <a:rPr lang="en-US" sz="1096">
                <a:solidFill>
                  <a:srgbClr val="0038A5"/>
                </a:solidFill>
                <a:latin typeface="ITC Franklin Gothic Std"/>
                <a:ea typeface="ITC Franklin Gothic Std"/>
                <a:cs typeface="ITC Franklin Gothic Std"/>
                <a:sym typeface="ITC Franklin Gothic Std"/>
              </a:rPr>
              <a:t>2026</a:t>
            </a:r>
          </a:p>
        </p:txBody>
      </p:sp>
      <p:sp>
        <p:nvSpPr>
          <p:cNvPr name="AutoShape 124" id="124"/>
          <p:cNvSpPr/>
          <p:nvPr/>
        </p:nvSpPr>
        <p:spPr>
          <a:xfrm>
            <a:off x="9962917" y="3998087"/>
            <a:ext cx="0" cy="248467"/>
          </a:xfrm>
          <a:prstGeom prst="line">
            <a:avLst/>
          </a:prstGeom>
          <a:ln cap="flat" w="38100">
            <a:solidFill>
              <a:srgbClr val="0038A5"/>
            </a:solidFill>
            <a:prstDash val="solid"/>
            <a:headEnd type="none" len="sm" w="sm"/>
            <a:tailEnd type="arrow" len="sm" w="med"/>
          </a:ln>
        </p:spPr>
      </p:sp>
      <p:grpSp>
        <p:nvGrpSpPr>
          <p:cNvPr name="Group 125" id="125"/>
          <p:cNvGrpSpPr/>
          <p:nvPr/>
        </p:nvGrpSpPr>
        <p:grpSpPr>
          <a:xfrm rot="0">
            <a:off x="9486322" y="4360854"/>
            <a:ext cx="980407" cy="1684077"/>
            <a:chOff x="0" y="0"/>
            <a:chExt cx="351356" cy="603535"/>
          </a:xfrm>
        </p:grpSpPr>
        <p:sp>
          <p:nvSpPr>
            <p:cNvPr name="Freeform 126" id="126"/>
            <p:cNvSpPr/>
            <p:nvPr/>
          </p:nvSpPr>
          <p:spPr>
            <a:xfrm flipH="false" flipV="false" rot="0">
              <a:off x="0" y="0"/>
              <a:ext cx="351356" cy="603535"/>
            </a:xfrm>
            <a:custGeom>
              <a:avLst/>
              <a:gdLst/>
              <a:ahLst/>
              <a:cxnLst/>
              <a:rect r="r" b="b" t="t" l="l"/>
              <a:pathLst>
                <a:path h="603535" w="351356">
                  <a:moveTo>
                    <a:pt x="175678" y="0"/>
                  </a:moveTo>
                  <a:lnTo>
                    <a:pt x="175678" y="0"/>
                  </a:lnTo>
                  <a:cubicBezTo>
                    <a:pt x="272702" y="0"/>
                    <a:pt x="351356" y="78654"/>
                    <a:pt x="351356" y="175678"/>
                  </a:cubicBezTo>
                  <a:lnTo>
                    <a:pt x="351356" y="427857"/>
                  </a:lnTo>
                  <a:cubicBezTo>
                    <a:pt x="351356" y="474450"/>
                    <a:pt x="332847" y="519134"/>
                    <a:pt x="299901" y="552080"/>
                  </a:cubicBezTo>
                  <a:cubicBezTo>
                    <a:pt x="266955" y="585026"/>
                    <a:pt x="222271" y="603535"/>
                    <a:pt x="175678" y="603535"/>
                  </a:cubicBezTo>
                  <a:lnTo>
                    <a:pt x="175678" y="603535"/>
                  </a:lnTo>
                  <a:cubicBezTo>
                    <a:pt x="78654" y="603535"/>
                    <a:pt x="0" y="524881"/>
                    <a:pt x="0" y="427857"/>
                  </a:cubicBezTo>
                  <a:lnTo>
                    <a:pt x="0" y="175678"/>
                  </a:lnTo>
                  <a:cubicBezTo>
                    <a:pt x="0" y="129085"/>
                    <a:pt x="18509" y="84401"/>
                    <a:pt x="51455" y="51455"/>
                  </a:cubicBezTo>
                  <a:cubicBezTo>
                    <a:pt x="84401" y="18509"/>
                    <a:pt x="129085" y="0"/>
                    <a:pt x="175678" y="0"/>
                  </a:cubicBezTo>
                  <a:close/>
                </a:path>
              </a:pathLst>
            </a:custGeom>
            <a:solidFill>
              <a:srgbClr val="FFFFFF"/>
            </a:solidFill>
            <a:ln cap="rnd">
              <a:noFill/>
              <a:prstDash val="solid"/>
              <a:round/>
            </a:ln>
          </p:spPr>
        </p:sp>
        <p:sp>
          <p:nvSpPr>
            <p:cNvPr name="TextBox 127" id="127"/>
            <p:cNvSpPr txBox="true"/>
            <p:nvPr/>
          </p:nvSpPr>
          <p:spPr>
            <a:xfrm>
              <a:off x="0" y="-28575"/>
              <a:ext cx="351356" cy="632110"/>
            </a:xfrm>
            <a:prstGeom prst="rect">
              <a:avLst/>
            </a:prstGeom>
          </p:spPr>
          <p:txBody>
            <a:bodyPr anchor="ctr" rtlCol="false" tIns="50800" lIns="50800" bIns="50800" rIns="50800"/>
            <a:lstStyle/>
            <a:p>
              <a:pPr algn="ctr">
                <a:lnSpc>
                  <a:spcPts val="1960"/>
                </a:lnSpc>
              </a:pPr>
            </a:p>
          </p:txBody>
        </p:sp>
      </p:grpSp>
      <p:sp>
        <p:nvSpPr>
          <p:cNvPr name="TextBox 128" id="128"/>
          <p:cNvSpPr txBox="true"/>
          <p:nvPr/>
        </p:nvSpPr>
        <p:spPr>
          <a:xfrm rot="0">
            <a:off x="9513431" y="4504621"/>
            <a:ext cx="892012" cy="1451575"/>
          </a:xfrm>
          <a:prstGeom prst="rect">
            <a:avLst/>
          </a:prstGeom>
        </p:spPr>
        <p:txBody>
          <a:bodyPr anchor="t" rtlCol="false" tIns="0" lIns="0" bIns="0" rIns="0">
            <a:spAutoFit/>
          </a:bodyPr>
          <a:lstStyle/>
          <a:p>
            <a:pPr algn="ctr">
              <a:lnSpc>
                <a:spcPts val="1330"/>
              </a:lnSpc>
              <a:spcBef>
                <a:spcPct val="0"/>
              </a:spcBef>
            </a:pPr>
            <a:r>
              <a:rPr lang="en-US" sz="950">
                <a:solidFill>
                  <a:srgbClr val="0038A5"/>
                </a:solidFill>
                <a:latin typeface="Open Sans"/>
                <a:ea typeface="Open Sans"/>
                <a:cs typeface="Open Sans"/>
                <a:sym typeface="Open Sans"/>
              </a:rPr>
              <a:t>Nederland wint  een record aantal gouden medaille op de Olympische Spelen met maarliefst 10 gouden medailles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AF6FE"/>
        </a:solidFill>
      </p:bgPr>
    </p:bg>
    <p:spTree>
      <p:nvGrpSpPr>
        <p:cNvPr id="1" name=""/>
        <p:cNvGrpSpPr/>
        <p:nvPr/>
      </p:nvGrpSpPr>
      <p:grpSpPr>
        <a:xfrm>
          <a:off x="0" y="0"/>
          <a:ext cx="0" cy="0"/>
          <a:chOff x="0" y="0"/>
          <a:chExt cx="0" cy="0"/>
        </a:xfrm>
      </p:grpSpPr>
      <p:sp>
        <p:nvSpPr>
          <p:cNvPr name="Freeform 2" id="2"/>
          <p:cNvSpPr/>
          <p:nvPr/>
        </p:nvSpPr>
        <p:spPr>
          <a:xfrm flipH="false" flipV="false" rot="0">
            <a:off x="-304372" y="0"/>
            <a:ext cx="11426837" cy="7617892"/>
          </a:xfrm>
          <a:custGeom>
            <a:avLst/>
            <a:gdLst/>
            <a:ahLst/>
            <a:cxnLst/>
            <a:rect r="r" b="b" t="t" l="l"/>
            <a:pathLst>
              <a:path h="7617892" w="11426837">
                <a:moveTo>
                  <a:pt x="0" y="0"/>
                </a:moveTo>
                <a:lnTo>
                  <a:pt x="11426837" y="0"/>
                </a:lnTo>
                <a:lnTo>
                  <a:pt x="11426837" y="7617892"/>
                </a:lnTo>
                <a:lnTo>
                  <a:pt x="0" y="7617892"/>
                </a:lnTo>
                <a:lnTo>
                  <a:pt x="0" y="0"/>
                </a:lnTo>
                <a:close/>
              </a:path>
            </a:pathLst>
          </a:custGeom>
          <a:blipFill>
            <a:blip r:embed="rId2"/>
            <a:stretch>
              <a:fillRect l="0" t="0" r="0" b="0"/>
            </a:stretch>
          </a:blipFill>
        </p:spPr>
      </p:sp>
      <p:grpSp>
        <p:nvGrpSpPr>
          <p:cNvPr name="Group 3" id="3"/>
          <p:cNvGrpSpPr/>
          <p:nvPr/>
        </p:nvGrpSpPr>
        <p:grpSpPr>
          <a:xfrm rot="0">
            <a:off x="0" y="0"/>
            <a:ext cx="10849337" cy="7697610"/>
            <a:chOff x="0" y="0"/>
            <a:chExt cx="3888158" cy="2758650"/>
          </a:xfrm>
        </p:grpSpPr>
        <p:sp>
          <p:nvSpPr>
            <p:cNvPr name="Freeform 4" id="4"/>
            <p:cNvSpPr/>
            <p:nvPr/>
          </p:nvSpPr>
          <p:spPr>
            <a:xfrm flipH="false" flipV="false" rot="0">
              <a:off x="0" y="0"/>
              <a:ext cx="3888158" cy="2758650"/>
            </a:xfrm>
            <a:custGeom>
              <a:avLst/>
              <a:gdLst/>
              <a:ahLst/>
              <a:cxnLst/>
              <a:rect r="r" b="b" t="t" l="l"/>
              <a:pathLst>
                <a:path h="2758650" w="3888158">
                  <a:moveTo>
                    <a:pt x="0" y="0"/>
                  </a:moveTo>
                  <a:lnTo>
                    <a:pt x="3888158" y="0"/>
                  </a:lnTo>
                  <a:lnTo>
                    <a:pt x="3888158" y="2758650"/>
                  </a:lnTo>
                  <a:lnTo>
                    <a:pt x="0" y="2758650"/>
                  </a:lnTo>
                  <a:close/>
                </a:path>
              </a:pathLst>
            </a:custGeom>
            <a:solidFill>
              <a:srgbClr val="0038A5">
                <a:alpha val="81961"/>
              </a:srgbClr>
            </a:solidFill>
          </p:spPr>
        </p:sp>
        <p:sp>
          <p:nvSpPr>
            <p:cNvPr name="TextBox 5" id="5"/>
            <p:cNvSpPr txBox="true"/>
            <p:nvPr/>
          </p:nvSpPr>
          <p:spPr>
            <a:xfrm>
              <a:off x="0" y="-47625"/>
              <a:ext cx="3888158" cy="2806275"/>
            </a:xfrm>
            <a:prstGeom prst="rect">
              <a:avLst/>
            </a:prstGeom>
          </p:spPr>
          <p:txBody>
            <a:bodyPr anchor="ctr" rtlCol="false" tIns="50800" lIns="50800" bIns="50800" rIns="50800"/>
            <a:lstStyle/>
            <a:p>
              <a:pPr algn="ctr">
                <a:lnSpc>
                  <a:spcPts val="1535"/>
                </a:lnSpc>
              </a:pPr>
            </a:p>
          </p:txBody>
        </p:sp>
      </p:grpSp>
      <p:grpSp>
        <p:nvGrpSpPr>
          <p:cNvPr name="Group 6" id="6"/>
          <p:cNvGrpSpPr/>
          <p:nvPr/>
        </p:nvGrpSpPr>
        <p:grpSpPr>
          <a:xfrm rot="0">
            <a:off x="-98083" y="1126722"/>
            <a:ext cx="10452770" cy="1206729"/>
            <a:chOff x="0" y="0"/>
            <a:chExt cx="3746037" cy="432464"/>
          </a:xfrm>
        </p:grpSpPr>
        <p:sp>
          <p:nvSpPr>
            <p:cNvPr name="Freeform 7" id="7"/>
            <p:cNvSpPr/>
            <p:nvPr/>
          </p:nvSpPr>
          <p:spPr>
            <a:xfrm flipH="false" flipV="false" rot="0">
              <a:off x="0" y="0"/>
              <a:ext cx="3746037" cy="432464"/>
            </a:xfrm>
            <a:custGeom>
              <a:avLst/>
              <a:gdLst/>
              <a:ahLst/>
              <a:cxnLst/>
              <a:rect r="r" b="b" t="t" l="l"/>
              <a:pathLst>
                <a:path h="432464" w="3746037">
                  <a:moveTo>
                    <a:pt x="0" y="0"/>
                  </a:moveTo>
                  <a:lnTo>
                    <a:pt x="3746037" y="0"/>
                  </a:lnTo>
                  <a:lnTo>
                    <a:pt x="3746037" y="432464"/>
                  </a:lnTo>
                  <a:lnTo>
                    <a:pt x="0" y="432464"/>
                  </a:lnTo>
                  <a:close/>
                </a:path>
              </a:pathLst>
            </a:custGeom>
            <a:solidFill>
              <a:srgbClr val="FF6E00"/>
            </a:solidFill>
          </p:spPr>
        </p:sp>
        <p:sp>
          <p:nvSpPr>
            <p:cNvPr name="TextBox 8" id="8"/>
            <p:cNvSpPr txBox="true"/>
            <p:nvPr/>
          </p:nvSpPr>
          <p:spPr>
            <a:xfrm>
              <a:off x="0" y="-28575"/>
              <a:ext cx="3746037" cy="461039"/>
            </a:xfrm>
            <a:prstGeom prst="rect">
              <a:avLst/>
            </a:prstGeom>
          </p:spPr>
          <p:txBody>
            <a:bodyPr anchor="ctr" rtlCol="false" tIns="50800" lIns="50800" bIns="50800" rIns="50800"/>
            <a:lstStyle/>
            <a:p>
              <a:pPr algn="ctr">
                <a:lnSpc>
                  <a:spcPts val="1960"/>
                </a:lnSpc>
                <a:spcBef>
                  <a:spcPct val="0"/>
                </a:spcBef>
              </a:pPr>
            </a:p>
          </p:txBody>
        </p:sp>
      </p:grpSp>
      <p:sp>
        <p:nvSpPr>
          <p:cNvPr name="Freeform 9" id="9"/>
          <p:cNvSpPr/>
          <p:nvPr/>
        </p:nvSpPr>
        <p:spPr>
          <a:xfrm flipH="false" flipV="false" rot="0">
            <a:off x="-6822627" y="276649"/>
            <a:ext cx="12756086" cy="711796"/>
          </a:xfrm>
          <a:custGeom>
            <a:avLst/>
            <a:gdLst/>
            <a:ahLst/>
            <a:cxnLst/>
            <a:rect r="r" b="b" t="t" l="l"/>
            <a:pathLst>
              <a:path h="711796" w="12756086">
                <a:moveTo>
                  <a:pt x="0" y="0"/>
                </a:moveTo>
                <a:lnTo>
                  <a:pt x="12756086" y="0"/>
                </a:lnTo>
                <a:lnTo>
                  <a:pt x="12756086" y="711796"/>
                </a:lnTo>
                <a:lnTo>
                  <a:pt x="0" y="711796"/>
                </a:lnTo>
                <a:lnTo>
                  <a:pt x="0" y="0"/>
                </a:lnTo>
                <a:close/>
              </a:path>
            </a:pathLst>
          </a:custGeom>
          <a:blipFill>
            <a:blip r:embed="rId3"/>
            <a:stretch>
              <a:fillRect l="0" t="-595149" r="0" b="-208050"/>
            </a:stretch>
          </a:blipFill>
        </p:spPr>
      </p:sp>
      <p:sp>
        <p:nvSpPr>
          <p:cNvPr name="Freeform 10" id="10"/>
          <p:cNvSpPr/>
          <p:nvPr/>
        </p:nvSpPr>
        <p:spPr>
          <a:xfrm flipH="false" flipV="false" rot="0">
            <a:off x="3744456" y="5194455"/>
            <a:ext cx="2926659" cy="1458514"/>
          </a:xfrm>
          <a:custGeom>
            <a:avLst/>
            <a:gdLst/>
            <a:ahLst/>
            <a:cxnLst/>
            <a:rect r="r" b="b" t="t" l="l"/>
            <a:pathLst>
              <a:path h="1458514" w="2926659">
                <a:moveTo>
                  <a:pt x="0" y="0"/>
                </a:moveTo>
                <a:lnTo>
                  <a:pt x="2926659" y="0"/>
                </a:lnTo>
                <a:lnTo>
                  <a:pt x="2926659" y="1458514"/>
                </a:lnTo>
                <a:lnTo>
                  <a:pt x="0" y="1458514"/>
                </a:lnTo>
                <a:lnTo>
                  <a:pt x="0" y="0"/>
                </a:lnTo>
                <a:close/>
              </a:path>
            </a:pathLst>
          </a:custGeom>
          <a:blipFill>
            <a:blip r:embed="rId4"/>
            <a:stretch>
              <a:fillRect l="0" t="-13086" r="0" b="-20687"/>
            </a:stretch>
          </a:blipFill>
        </p:spPr>
      </p:sp>
      <p:sp>
        <p:nvSpPr>
          <p:cNvPr name="Freeform 11" id="11"/>
          <p:cNvSpPr/>
          <p:nvPr/>
        </p:nvSpPr>
        <p:spPr>
          <a:xfrm flipH="false" flipV="false" rot="0">
            <a:off x="3744456" y="3337916"/>
            <a:ext cx="2926659" cy="1551739"/>
          </a:xfrm>
          <a:custGeom>
            <a:avLst/>
            <a:gdLst/>
            <a:ahLst/>
            <a:cxnLst/>
            <a:rect r="r" b="b" t="t" l="l"/>
            <a:pathLst>
              <a:path h="1551739" w="2926659">
                <a:moveTo>
                  <a:pt x="0" y="0"/>
                </a:moveTo>
                <a:lnTo>
                  <a:pt x="2926659" y="0"/>
                </a:lnTo>
                <a:lnTo>
                  <a:pt x="2926659" y="1551739"/>
                </a:lnTo>
                <a:lnTo>
                  <a:pt x="0" y="1551739"/>
                </a:lnTo>
                <a:lnTo>
                  <a:pt x="0" y="0"/>
                </a:lnTo>
                <a:close/>
              </a:path>
            </a:pathLst>
          </a:custGeom>
          <a:blipFill>
            <a:blip r:embed="rId5"/>
            <a:stretch>
              <a:fillRect l="0" t="0" r="0" b="0"/>
            </a:stretch>
          </a:blipFill>
        </p:spPr>
      </p:sp>
      <p:sp>
        <p:nvSpPr>
          <p:cNvPr name="TextBox 12" id="12"/>
          <p:cNvSpPr txBox="true"/>
          <p:nvPr/>
        </p:nvSpPr>
        <p:spPr>
          <a:xfrm rot="0">
            <a:off x="523080" y="95337"/>
            <a:ext cx="3843189" cy="855345"/>
          </a:xfrm>
          <a:prstGeom prst="rect">
            <a:avLst/>
          </a:prstGeom>
        </p:spPr>
        <p:txBody>
          <a:bodyPr anchor="t" rtlCol="false" tIns="0" lIns="0" bIns="0" rIns="0">
            <a:spAutoFit/>
          </a:bodyPr>
          <a:lstStyle/>
          <a:p>
            <a:pPr algn="ctr">
              <a:lnSpc>
                <a:spcPts val="5880"/>
              </a:lnSpc>
            </a:pPr>
            <a:r>
              <a:rPr lang="en-US" sz="4200">
                <a:solidFill>
                  <a:srgbClr val="FF6E00"/>
                </a:solidFill>
                <a:latin typeface="ITC Franklin Gothic"/>
                <a:ea typeface="ITC Franklin Gothic"/>
                <a:cs typeface="ITC Franklin Gothic"/>
                <a:sym typeface="ITC Franklin Gothic"/>
              </a:rPr>
              <a:t>Kunstschaatsen</a:t>
            </a:r>
          </a:p>
        </p:txBody>
      </p:sp>
      <p:sp>
        <p:nvSpPr>
          <p:cNvPr name="TextBox 13" id="13"/>
          <p:cNvSpPr txBox="true"/>
          <p:nvPr/>
        </p:nvSpPr>
        <p:spPr>
          <a:xfrm rot="0">
            <a:off x="523080" y="1175985"/>
            <a:ext cx="10095148" cy="1066503"/>
          </a:xfrm>
          <a:prstGeom prst="rect">
            <a:avLst/>
          </a:prstGeom>
        </p:spPr>
        <p:txBody>
          <a:bodyPr anchor="t" rtlCol="false" tIns="0" lIns="0" bIns="0" rIns="0">
            <a:spAutoFit/>
          </a:bodyPr>
          <a:lstStyle/>
          <a:p>
            <a:pPr algn="l">
              <a:lnSpc>
                <a:spcPts val="2099"/>
              </a:lnSpc>
              <a:spcBef>
                <a:spcPct val="0"/>
              </a:spcBef>
            </a:pPr>
            <a:r>
              <a:rPr lang="en-US" sz="1499">
                <a:solidFill>
                  <a:srgbClr val="EAF6FE"/>
                </a:solidFill>
                <a:latin typeface="ITC Franklin Gothic"/>
                <a:ea typeface="ITC Franklin Gothic"/>
                <a:cs typeface="ITC Franklin Gothic"/>
                <a:sym typeface="ITC Franklin Gothic"/>
              </a:rPr>
              <a:t>Al sinds 1896 worden er wereldkampioenschappen kunstschaatsen gehouden. </a:t>
            </a:r>
          </a:p>
          <a:p>
            <a:pPr algn="l">
              <a:lnSpc>
                <a:spcPts val="2099"/>
              </a:lnSpc>
              <a:spcBef>
                <a:spcPct val="0"/>
              </a:spcBef>
            </a:pPr>
            <a:r>
              <a:rPr lang="en-US" sz="1499">
                <a:solidFill>
                  <a:srgbClr val="EAF6FE"/>
                </a:solidFill>
                <a:latin typeface="ITC Franklin Gothic"/>
                <a:ea typeface="ITC Franklin Gothic"/>
                <a:cs typeface="ITC Franklin Gothic"/>
                <a:sym typeface="ITC Franklin Gothic"/>
              </a:rPr>
              <a:t>Het kunstschaatsen kun je verdelen in verschillende disciplines: solorijden, paarrijden, ijsdansen en synchroonschaatsen. Bij bijna elke discipline rijden de schaatsers twee küren. Een kür bestaat uit verschillende onderdelen: sprongen, pirouettes en (dans)elementen die door een jury worden beoordeeld.</a:t>
            </a:r>
          </a:p>
        </p:txBody>
      </p:sp>
      <p:sp>
        <p:nvSpPr>
          <p:cNvPr name="TextBox 14" id="14"/>
          <p:cNvSpPr txBox="true"/>
          <p:nvPr/>
        </p:nvSpPr>
        <p:spPr>
          <a:xfrm rot="0">
            <a:off x="1010676" y="2328688"/>
            <a:ext cx="1684139" cy="619125"/>
          </a:xfrm>
          <a:prstGeom prst="rect">
            <a:avLst/>
          </a:prstGeom>
        </p:spPr>
        <p:txBody>
          <a:bodyPr anchor="t" rtlCol="false" tIns="0" lIns="0" bIns="0" rIns="0">
            <a:spAutoFit/>
          </a:bodyPr>
          <a:lstStyle/>
          <a:p>
            <a:pPr algn="ctr">
              <a:lnSpc>
                <a:spcPts val="4200"/>
              </a:lnSpc>
            </a:pPr>
            <a:r>
              <a:rPr lang="en-US" sz="3000">
                <a:solidFill>
                  <a:srgbClr val="FF6E00"/>
                </a:solidFill>
                <a:latin typeface="ITC Franklin Gothic"/>
                <a:ea typeface="ITC Franklin Gothic"/>
                <a:cs typeface="ITC Franklin Gothic"/>
                <a:sym typeface="ITC Franklin Gothic"/>
              </a:rPr>
              <a:t>Solorijden</a:t>
            </a:r>
          </a:p>
        </p:txBody>
      </p:sp>
      <p:sp>
        <p:nvSpPr>
          <p:cNvPr name="TextBox 15" id="15"/>
          <p:cNvSpPr txBox="true"/>
          <p:nvPr/>
        </p:nvSpPr>
        <p:spPr>
          <a:xfrm rot="0">
            <a:off x="7532725" y="2328688"/>
            <a:ext cx="1718370" cy="619125"/>
          </a:xfrm>
          <a:prstGeom prst="rect">
            <a:avLst/>
          </a:prstGeom>
        </p:spPr>
        <p:txBody>
          <a:bodyPr anchor="t" rtlCol="false" tIns="0" lIns="0" bIns="0" rIns="0">
            <a:spAutoFit/>
          </a:bodyPr>
          <a:lstStyle/>
          <a:p>
            <a:pPr algn="ctr">
              <a:lnSpc>
                <a:spcPts val="4200"/>
              </a:lnSpc>
            </a:pPr>
            <a:r>
              <a:rPr lang="en-US" sz="3000">
                <a:solidFill>
                  <a:srgbClr val="FF6E00"/>
                </a:solidFill>
                <a:latin typeface="ITC Franklin Gothic"/>
                <a:ea typeface="ITC Franklin Gothic"/>
                <a:cs typeface="ITC Franklin Gothic"/>
                <a:sym typeface="ITC Franklin Gothic"/>
              </a:rPr>
              <a:t>Paarrijden</a:t>
            </a:r>
          </a:p>
        </p:txBody>
      </p:sp>
      <p:sp>
        <p:nvSpPr>
          <p:cNvPr name="TextBox 16" id="16"/>
          <p:cNvSpPr txBox="true"/>
          <p:nvPr/>
        </p:nvSpPr>
        <p:spPr>
          <a:xfrm rot="0">
            <a:off x="339294" y="2962101"/>
            <a:ext cx="3026904" cy="3682325"/>
          </a:xfrm>
          <a:prstGeom prst="rect">
            <a:avLst/>
          </a:prstGeom>
        </p:spPr>
        <p:txBody>
          <a:bodyPr anchor="t" rtlCol="false" tIns="0" lIns="0" bIns="0" rIns="0">
            <a:spAutoFit/>
          </a:bodyPr>
          <a:lstStyle/>
          <a:p>
            <a:pPr algn="ctr">
              <a:lnSpc>
                <a:spcPts val="1820"/>
              </a:lnSpc>
            </a:pPr>
            <a:r>
              <a:rPr lang="en-US" sz="1300">
                <a:solidFill>
                  <a:srgbClr val="FFFFFF"/>
                </a:solidFill>
                <a:latin typeface="ITC Franklin Gothic Std"/>
                <a:ea typeface="ITC Franklin Gothic Std"/>
                <a:cs typeface="ITC Franklin Gothic Std"/>
                <a:sym typeface="ITC Franklin Gothic Std"/>
              </a:rPr>
              <a:t>Bij het solorijden schaatst altijd één man of vrouw tegelijk. Bij wedstrijden heb je een korte en een lange (vrije) kür. </a:t>
            </a:r>
          </a:p>
          <a:p>
            <a:pPr algn="ctr">
              <a:lnSpc>
                <a:spcPts val="1820"/>
              </a:lnSpc>
            </a:pPr>
            <a:r>
              <a:rPr lang="en-US" sz="1300">
                <a:solidFill>
                  <a:srgbClr val="FFFFFF"/>
                </a:solidFill>
                <a:latin typeface="ITC Franklin Gothic Std"/>
                <a:ea typeface="ITC Franklin Gothic Std"/>
                <a:cs typeface="ITC Franklin Gothic Std"/>
                <a:sym typeface="ITC Franklin Gothic Std"/>
              </a:rPr>
              <a:t>Bij de korte kür heb je daar 2 minuten en 40 seconden voor. In die tijd moet je een aantal afgesproken ‘elementen’ laten zien: sprongen, pirouettes of zweefsta</a:t>
            </a:r>
            <a:r>
              <a:rPr lang="en-US" sz="1300">
                <a:solidFill>
                  <a:srgbClr val="FFFFFF"/>
                </a:solidFill>
                <a:latin typeface="ITC Franklin Gothic Std"/>
                <a:ea typeface="ITC Franklin Gothic Std"/>
                <a:cs typeface="ITC Franklin Gothic Std"/>
                <a:sym typeface="ITC Franklin Gothic Std"/>
              </a:rPr>
              <a:t>nden.</a:t>
            </a:r>
          </a:p>
          <a:p>
            <a:pPr algn="ctr">
              <a:lnSpc>
                <a:spcPts val="1820"/>
              </a:lnSpc>
            </a:pPr>
            <a:r>
              <a:rPr lang="en-US" sz="1300">
                <a:solidFill>
                  <a:srgbClr val="FFFFFF"/>
                </a:solidFill>
                <a:latin typeface="ITC Franklin Gothic Std"/>
                <a:ea typeface="ITC Franklin Gothic Std"/>
                <a:cs typeface="ITC Franklin Gothic Std"/>
                <a:sym typeface="ITC Franklin Gothic Std"/>
              </a:rPr>
              <a:t> In de vrije kür, die voor vrouwen 4 minuten en voor mannen 4 minuten en 30 seconden duurt, hebben de schaatsers veel meer vrijheid. Ze worden niet alleen beoordeeld op de kwaliteit van de onderdelen, maar op de hele opbouw van de kür, de originaliteit en bijvoorbeeld hoe goed de kür bij de muziek past.</a:t>
            </a:r>
          </a:p>
        </p:txBody>
      </p:sp>
      <p:sp>
        <p:nvSpPr>
          <p:cNvPr name="TextBox 17" id="17"/>
          <p:cNvSpPr txBox="true"/>
          <p:nvPr/>
        </p:nvSpPr>
        <p:spPr>
          <a:xfrm rot="0">
            <a:off x="6811819" y="2962101"/>
            <a:ext cx="3160181" cy="4139600"/>
          </a:xfrm>
          <a:prstGeom prst="rect">
            <a:avLst/>
          </a:prstGeom>
        </p:spPr>
        <p:txBody>
          <a:bodyPr anchor="t" rtlCol="false" tIns="0" lIns="0" bIns="0" rIns="0">
            <a:spAutoFit/>
          </a:bodyPr>
          <a:lstStyle/>
          <a:p>
            <a:pPr algn="ctr">
              <a:lnSpc>
                <a:spcPts val="1820"/>
              </a:lnSpc>
            </a:pPr>
            <a:r>
              <a:rPr lang="en-US" sz="1300">
                <a:solidFill>
                  <a:srgbClr val="FFFFFF"/>
                </a:solidFill>
                <a:latin typeface="ITC Franklin Gothic Std"/>
                <a:ea typeface="ITC Franklin Gothic Std"/>
                <a:cs typeface="ITC Franklin Gothic Std"/>
                <a:sym typeface="ITC Franklin Gothic Std"/>
              </a:rPr>
              <a:t>Hier schaatsen één man en één vrouw samen hun kür. Bij dit onderdeel is van alles mogelijk. Zo zijn er de ‘lifts’, waarbij de man de vrouw optilt, vaak wel tot boven zijn hoofd. Je hebt ook geworpen sprongen, waarbij </a:t>
            </a:r>
            <a:r>
              <a:rPr lang="en-US" sz="1300">
                <a:solidFill>
                  <a:srgbClr val="FFFFFF"/>
                </a:solidFill>
                <a:latin typeface="ITC Franklin Gothic Std"/>
                <a:ea typeface="ITC Franklin Gothic Std"/>
                <a:cs typeface="ITC Franklin Gothic Std"/>
                <a:sym typeface="ITC Franklin Gothic Std"/>
              </a:rPr>
              <a:t>de man als het ware de vrouw in de lucht gooit, en de vrouw vervolgens goed moet landen. </a:t>
            </a:r>
          </a:p>
          <a:p>
            <a:pPr algn="ctr">
              <a:lnSpc>
                <a:spcPts val="1820"/>
              </a:lnSpc>
            </a:pPr>
            <a:r>
              <a:rPr lang="en-US" sz="1300">
                <a:solidFill>
                  <a:srgbClr val="FFFFFF"/>
                </a:solidFill>
                <a:latin typeface="ITC Franklin Gothic Std"/>
                <a:ea typeface="ITC Franklin Gothic Std"/>
                <a:cs typeface="ITC Franklin Gothic Std"/>
                <a:sym typeface="ITC Franklin Gothic Std"/>
              </a:rPr>
              <a:t>Beide schaatsers moeten bij het paarrijden heel goed op elkaar ingespeeld zijn, elkaar door en door kennen en helemaal op elkaar vertrouwen. Bij het paarrijden worden de wedstrijden ook gehouden over een korte en een vrije kür, net zoals bij het solorijden. Michel Tsiba en Daria Danilova schreven in 2026 geschiedenis door als eerste ijsdanspaar uit te komen voor Nederland op de Olympische Spelen.</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AF6FE"/>
        </a:solidFill>
      </p:bgPr>
    </p:bg>
    <p:spTree>
      <p:nvGrpSpPr>
        <p:cNvPr id="1" name=""/>
        <p:cNvGrpSpPr/>
        <p:nvPr/>
      </p:nvGrpSpPr>
      <p:grpSpPr>
        <a:xfrm>
          <a:off x="0" y="0"/>
          <a:ext cx="0" cy="0"/>
          <a:chOff x="0" y="0"/>
          <a:chExt cx="0" cy="0"/>
        </a:xfrm>
      </p:grpSpPr>
      <p:sp>
        <p:nvSpPr>
          <p:cNvPr name="Freeform 2" id="2"/>
          <p:cNvSpPr/>
          <p:nvPr/>
        </p:nvSpPr>
        <p:spPr>
          <a:xfrm flipH="false" flipV="false" rot="0">
            <a:off x="-161925" y="-161925"/>
            <a:ext cx="11015850" cy="7883850"/>
          </a:xfrm>
          <a:custGeom>
            <a:avLst/>
            <a:gdLst/>
            <a:ahLst/>
            <a:cxnLst/>
            <a:rect r="r" b="b" t="t" l="l"/>
            <a:pathLst>
              <a:path h="7883850" w="11015850">
                <a:moveTo>
                  <a:pt x="0" y="0"/>
                </a:moveTo>
                <a:lnTo>
                  <a:pt x="11015850" y="0"/>
                </a:lnTo>
                <a:lnTo>
                  <a:pt x="11015850" y="7883850"/>
                </a:lnTo>
                <a:lnTo>
                  <a:pt x="0" y="7883850"/>
                </a:lnTo>
                <a:lnTo>
                  <a:pt x="0" y="0"/>
                </a:lnTo>
                <a:close/>
              </a:path>
            </a:pathLst>
          </a:custGeom>
          <a:blipFill>
            <a:blip r:embed="rId2"/>
            <a:stretch>
              <a:fillRect l="0" t="-18917" r="0" b="0"/>
            </a:stretch>
          </a:blipFill>
        </p:spPr>
      </p:sp>
      <p:grpSp>
        <p:nvGrpSpPr>
          <p:cNvPr name="Group 3" id="3"/>
          <p:cNvGrpSpPr/>
          <p:nvPr/>
        </p:nvGrpSpPr>
        <p:grpSpPr>
          <a:xfrm rot="0">
            <a:off x="-78669" y="-68805"/>
            <a:ext cx="10849337" cy="7697610"/>
            <a:chOff x="0" y="0"/>
            <a:chExt cx="3888158" cy="2758650"/>
          </a:xfrm>
        </p:grpSpPr>
        <p:sp>
          <p:nvSpPr>
            <p:cNvPr name="Freeform 4" id="4"/>
            <p:cNvSpPr/>
            <p:nvPr/>
          </p:nvSpPr>
          <p:spPr>
            <a:xfrm flipH="false" flipV="false" rot="0">
              <a:off x="0" y="0"/>
              <a:ext cx="3888158" cy="2758650"/>
            </a:xfrm>
            <a:custGeom>
              <a:avLst/>
              <a:gdLst/>
              <a:ahLst/>
              <a:cxnLst/>
              <a:rect r="r" b="b" t="t" l="l"/>
              <a:pathLst>
                <a:path h="2758650" w="3888158">
                  <a:moveTo>
                    <a:pt x="0" y="0"/>
                  </a:moveTo>
                  <a:lnTo>
                    <a:pt x="3888158" y="0"/>
                  </a:lnTo>
                  <a:lnTo>
                    <a:pt x="3888158" y="2758650"/>
                  </a:lnTo>
                  <a:lnTo>
                    <a:pt x="0" y="2758650"/>
                  </a:lnTo>
                  <a:close/>
                </a:path>
              </a:pathLst>
            </a:custGeom>
            <a:solidFill>
              <a:srgbClr val="0038A5">
                <a:alpha val="81961"/>
              </a:srgbClr>
            </a:solidFill>
          </p:spPr>
        </p:sp>
        <p:sp>
          <p:nvSpPr>
            <p:cNvPr name="TextBox 5" id="5"/>
            <p:cNvSpPr txBox="true"/>
            <p:nvPr/>
          </p:nvSpPr>
          <p:spPr>
            <a:xfrm>
              <a:off x="0" y="-47625"/>
              <a:ext cx="3888158" cy="2806275"/>
            </a:xfrm>
            <a:prstGeom prst="rect">
              <a:avLst/>
            </a:prstGeom>
          </p:spPr>
          <p:txBody>
            <a:bodyPr anchor="ctr" rtlCol="false" tIns="50800" lIns="50800" bIns="50800" rIns="50800"/>
            <a:lstStyle/>
            <a:p>
              <a:pPr algn="ctr">
                <a:lnSpc>
                  <a:spcPts val="1535"/>
                </a:lnSpc>
              </a:pPr>
            </a:p>
          </p:txBody>
        </p:sp>
      </p:grpSp>
      <p:grpSp>
        <p:nvGrpSpPr>
          <p:cNvPr name="Group 6" id="6"/>
          <p:cNvGrpSpPr/>
          <p:nvPr/>
        </p:nvGrpSpPr>
        <p:grpSpPr>
          <a:xfrm rot="0">
            <a:off x="245202" y="4035176"/>
            <a:ext cx="5272470" cy="2980910"/>
            <a:chOff x="0" y="0"/>
            <a:chExt cx="771690" cy="436292"/>
          </a:xfrm>
        </p:grpSpPr>
        <p:sp>
          <p:nvSpPr>
            <p:cNvPr name="Freeform 7" id="7"/>
            <p:cNvSpPr/>
            <p:nvPr/>
          </p:nvSpPr>
          <p:spPr>
            <a:xfrm flipH="false" flipV="false" rot="0">
              <a:off x="0" y="0"/>
              <a:ext cx="771690" cy="436292"/>
            </a:xfrm>
            <a:custGeom>
              <a:avLst/>
              <a:gdLst/>
              <a:ahLst/>
              <a:cxnLst/>
              <a:rect r="r" b="b" t="t" l="l"/>
              <a:pathLst>
                <a:path h="436292" w="771690">
                  <a:moveTo>
                    <a:pt x="21796" y="0"/>
                  </a:moveTo>
                  <a:lnTo>
                    <a:pt x="749894" y="0"/>
                  </a:lnTo>
                  <a:cubicBezTo>
                    <a:pt x="761931" y="0"/>
                    <a:pt x="771690" y="9758"/>
                    <a:pt x="771690" y="21796"/>
                  </a:cubicBezTo>
                  <a:lnTo>
                    <a:pt x="771690" y="414496"/>
                  </a:lnTo>
                  <a:cubicBezTo>
                    <a:pt x="771690" y="426534"/>
                    <a:pt x="761931" y="436292"/>
                    <a:pt x="749894" y="436292"/>
                  </a:cubicBezTo>
                  <a:lnTo>
                    <a:pt x="21796" y="436292"/>
                  </a:lnTo>
                  <a:cubicBezTo>
                    <a:pt x="9758" y="436292"/>
                    <a:pt x="0" y="426534"/>
                    <a:pt x="0" y="414496"/>
                  </a:cubicBezTo>
                  <a:lnTo>
                    <a:pt x="0" y="21796"/>
                  </a:lnTo>
                  <a:cubicBezTo>
                    <a:pt x="0" y="9758"/>
                    <a:pt x="9758" y="0"/>
                    <a:pt x="21796" y="0"/>
                  </a:cubicBezTo>
                  <a:close/>
                </a:path>
              </a:pathLst>
            </a:custGeom>
            <a:solidFill>
              <a:srgbClr val="FF6E00"/>
            </a:solidFill>
          </p:spPr>
        </p:sp>
        <p:sp>
          <p:nvSpPr>
            <p:cNvPr name="TextBox 8" id="8"/>
            <p:cNvSpPr txBox="true"/>
            <p:nvPr/>
          </p:nvSpPr>
          <p:spPr>
            <a:xfrm>
              <a:off x="0" y="-57150"/>
              <a:ext cx="771690" cy="493442"/>
            </a:xfrm>
            <a:prstGeom prst="rect">
              <a:avLst/>
            </a:prstGeom>
          </p:spPr>
          <p:txBody>
            <a:bodyPr anchor="ctr" rtlCol="false" tIns="50800" lIns="50800" bIns="50800" rIns="50800"/>
            <a:lstStyle/>
            <a:p>
              <a:pPr algn="ctr">
                <a:lnSpc>
                  <a:spcPts val="1960"/>
                </a:lnSpc>
              </a:pPr>
            </a:p>
          </p:txBody>
        </p:sp>
      </p:grpSp>
      <p:sp>
        <p:nvSpPr>
          <p:cNvPr name="Freeform 9" id="9"/>
          <p:cNvSpPr/>
          <p:nvPr/>
        </p:nvSpPr>
        <p:spPr>
          <a:xfrm flipH="true" flipV="false" rot="0">
            <a:off x="433176" y="4228692"/>
            <a:ext cx="250321" cy="212090"/>
          </a:xfrm>
          <a:custGeom>
            <a:avLst/>
            <a:gdLst/>
            <a:ahLst/>
            <a:cxnLst/>
            <a:rect r="r" b="b" t="t" l="l"/>
            <a:pathLst>
              <a:path h="212090" w="250321">
                <a:moveTo>
                  <a:pt x="250320" y="0"/>
                </a:moveTo>
                <a:lnTo>
                  <a:pt x="0" y="0"/>
                </a:lnTo>
                <a:lnTo>
                  <a:pt x="0" y="212090"/>
                </a:lnTo>
                <a:lnTo>
                  <a:pt x="250320" y="212090"/>
                </a:lnTo>
                <a:lnTo>
                  <a:pt x="25032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true" flipV="false" rot="0">
            <a:off x="471602" y="4926557"/>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true" flipV="false" rot="0">
            <a:off x="460921" y="5525631"/>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2" id="12"/>
          <p:cNvSpPr/>
          <p:nvPr/>
        </p:nvSpPr>
        <p:spPr>
          <a:xfrm flipH="true" flipV="false" rot="0">
            <a:off x="471602" y="6275310"/>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3" id="13"/>
          <p:cNvSpPr/>
          <p:nvPr/>
        </p:nvSpPr>
        <p:spPr>
          <a:xfrm flipH="false" flipV="false" rot="445839">
            <a:off x="8280036" y="477307"/>
            <a:ext cx="1812636" cy="2508444"/>
          </a:xfrm>
          <a:custGeom>
            <a:avLst/>
            <a:gdLst/>
            <a:ahLst/>
            <a:cxnLst/>
            <a:rect r="r" b="b" t="t" l="l"/>
            <a:pathLst>
              <a:path h="2508444" w="1812636">
                <a:moveTo>
                  <a:pt x="0" y="0"/>
                </a:moveTo>
                <a:lnTo>
                  <a:pt x="1812636" y="0"/>
                </a:lnTo>
                <a:lnTo>
                  <a:pt x="1812636" y="2508444"/>
                </a:lnTo>
                <a:lnTo>
                  <a:pt x="0" y="2508444"/>
                </a:lnTo>
                <a:lnTo>
                  <a:pt x="0" y="0"/>
                </a:lnTo>
                <a:close/>
              </a:path>
            </a:pathLst>
          </a:custGeom>
          <a:blipFill>
            <a:blip r:embed="rId5"/>
            <a:stretch>
              <a:fillRect l="-57328" t="0" r="-88692" b="0"/>
            </a:stretch>
          </a:blipFill>
        </p:spPr>
      </p:sp>
      <p:sp>
        <p:nvSpPr>
          <p:cNvPr name="Freeform 14" id="14"/>
          <p:cNvSpPr/>
          <p:nvPr/>
        </p:nvSpPr>
        <p:spPr>
          <a:xfrm flipH="false" flipV="false" rot="-634242">
            <a:off x="6190332" y="821807"/>
            <a:ext cx="2325650" cy="1819445"/>
          </a:xfrm>
          <a:custGeom>
            <a:avLst/>
            <a:gdLst/>
            <a:ahLst/>
            <a:cxnLst/>
            <a:rect r="r" b="b" t="t" l="l"/>
            <a:pathLst>
              <a:path h="1819445" w="2325650">
                <a:moveTo>
                  <a:pt x="0" y="0"/>
                </a:moveTo>
                <a:lnTo>
                  <a:pt x="2325650" y="0"/>
                </a:lnTo>
                <a:lnTo>
                  <a:pt x="2325650" y="1819445"/>
                </a:lnTo>
                <a:lnTo>
                  <a:pt x="0" y="1819445"/>
                </a:lnTo>
                <a:lnTo>
                  <a:pt x="0" y="0"/>
                </a:lnTo>
                <a:close/>
              </a:path>
            </a:pathLst>
          </a:custGeom>
          <a:blipFill>
            <a:blip r:embed="rId6"/>
            <a:stretch>
              <a:fillRect l="-27299" t="0" r="-20474" b="0"/>
            </a:stretch>
          </a:blipFill>
        </p:spPr>
      </p:sp>
      <p:sp>
        <p:nvSpPr>
          <p:cNvPr name="Freeform 15" id="15"/>
          <p:cNvSpPr/>
          <p:nvPr/>
        </p:nvSpPr>
        <p:spPr>
          <a:xfrm flipH="false" flipV="false" rot="0">
            <a:off x="5818153" y="2448859"/>
            <a:ext cx="837165" cy="643570"/>
          </a:xfrm>
          <a:custGeom>
            <a:avLst/>
            <a:gdLst/>
            <a:ahLst/>
            <a:cxnLst/>
            <a:rect r="r" b="b" t="t" l="l"/>
            <a:pathLst>
              <a:path h="643570" w="837165">
                <a:moveTo>
                  <a:pt x="0" y="0"/>
                </a:moveTo>
                <a:lnTo>
                  <a:pt x="837164" y="0"/>
                </a:lnTo>
                <a:lnTo>
                  <a:pt x="837164" y="643570"/>
                </a:lnTo>
                <a:lnTo>
                  <a:pt x="0" y="64357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6" id="16"/>
          <p:cNvSpPr/>
          <p:nvPr/>
        </p:nvSpPr>
        <p:spPr>
          <a:xfrm flipH="false" flipV="false" rot="-4376743">
            <a:off x="9690278" y="3011895"/>
            <a:ext cx="837165" cy="643570"/>
          </a:xfrm>
          <a:custGeom>
            <a:avLst/>
            <a:gdLst/>
            <a:ahLst/>
            <a:cxnLst/>
            <a:rect r="r" b="b" t="t" l="l"/>
            <a:pathLst>
              <a:path h="643570" w="837165">
                <a:moveTo>
                  <a:pt x="0" y="0"/>
                </a:moveTo>
                <a:lnTo>
                  <a:pt x="837165" y="0"/>
                </a:lnTo>
                <a:lnTo>
                  <a:pt x="837165" y="643571"/>
                </a:lnTo>
                <a:lnTo>
                  <a:pt x="0" y="64357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7" id="17"/>
          <p:cNvSpPr/>
          <p:nvPr/>
        </p:nvSpPr>
        <p:spPr>
          <a:xfrm flipH="false" flipV="false" rot="-3506674">
            <a:off x="7720198" y="2340964"/>
            <a:ext cx="1099008" cy="564615"/>
          </a:xfrm>
          <a:custGeom>
            <a:avLst/>
            <a:gdLst/>
            <a:ahLst/>
            <a:cxnLst/>
            <a:rect r="r" b="b" t="t" l="l"/>
            <a:pathLst>
              <a:path h="564615" w="1099008">
                <a:moveTo>
                  <a:pt x="0" y="0"/>
                </a:moveTo>
                <a:lnTo>
                  <a:pt x="1099008" y="0"/>
                </a:lnTo>
                <a:lnTo>
                  <a:pt x="1099008" y="564615"/>
                </a:lnTo>
                <a:lnTo>
                  <a:pt x="0" y="56461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8" id="18"/>
          <p:cNvSpPr txBox="true"/>
          <p:nvPr/>
        </p:nvSpPr>
        <p:spPr>
          <a:xfrm rot="0">
            <a:off x="471602" y="136875"/>
            <a:ext cx="1676400" cy="619125"/>
          </a:xfrm>
          <a:prstGeom prst="rect">
            <a:avLst/>
          </a:prstGeom>
        </p:spPr>
        <p:txBody>
          <a:bodyPr anchor="t" rtlCol="false" tIns="0" lIns="0" bIns="0" rIns="0">
            <a:spAutoFit/>
          </a:bodyPr>
          <a:lstStyle/>
          <a:p>
            <a:pPr algn="ctr">
              <a:lnSpc>
                <a:spcPts val="4200"/>
              </a:lnSpc>
            </a:pPr>
            <a:r>
              <a:rPr lang="en-US" sz="3000">
                <a:solidFill>
                  <a:srgbClr val="FF6E00"/>
                </a:solidFill>
                <a:latin typeface="ITC Franklin Gothic"/>
                <a:ea typeface="ITC Franklin Gothic"/>
                <a:cs typeface="ITC Franklin Gothic"/>
                <a:sym typeface="ITC Franklin Gothic"/>
              </a:rPr>
              <a:t>IJsdansen</a:t>
            </a:r>
          </a:p>
        </p:txBody>
      </p:sp>
      <p:sp>
        <p:nvSpPr>
          <p:cNvPr name="TextBox 19" id="19"/>
          <p:cNvSpPr txBox="true"/>
          <p:nvPr/>
        </p:nvSpPr>
        <p:spPr>
          <a:xfrm rot="0">
            <a:off x="433176" y="841989"/>
            <a:ext cx="4211668" cy="2250440"/>
          </a:xfrm>
          <a:prstGeom prst="rect">
            <a:avLst/>
          </a:prstGeom>
        </p:spPr>
        <p:txBody>
          <a:bodyPr anchor="t" rtlCol="false" tIns="0" lIns="0" bIns="0" rIns="0">
            <a:spAutoFit/>
          </a:bodyPr>
          <a:lstStyle/>
          <a:p>
            <a:pPr algn="l">
              <a:lnSpc>
                <a:spcPts val="1959"/>
              </a:lnSpc>
              <a:spcBef>
                <a:spcPct val="0"/>
              </a:spcBef>
            </a:pPr>
            <a:r>
              <a:rPr lang="en-US" sz="1399">
                <a:solidFill>
                  <a:srgbClr val="FFFFFF"/>
                </a:solidFill>
                <a:latin typeface="ITC Franklin Gothic Std"/>
                <a:ea typeface="ITC Franklin Gothic Std"/>
                <a:cs typeface="ITC Franklin Gothic Std"/>
                <a:sym typeface="ITC Franklin Gothic Std"/>
              </a:rPr>
              <a:t>IJsdansen is een heel technisch onderdeel van het kunstschaatsen. Hier wordt net zoals bij het paarrijden in paren gedanst, maar toch is er een groot verschil. IJsdansen lijkt immers meer op stijldansen. De paren mogen geen geworpen sprongen doen en ook boven het hoofd liften mag niet. Daarnaast mogen de paren elkaar niet langer dan vijf seconden loslaten. Bij wedstrijden rijden de paren een korte dans en een vrije dans.</a:t>
            </a:r>
          </a:p>
        </p:txBody>
      </p:sp>
      <p:sp>
        <p:nvSpPr>
          <p:cNvPr name="TextBox 20" id="20"/>
          <p:cNvSpPr txBox="true"/>
          <p:nvPr/>
        </p:nvSpPr>
        <p:spPr>
          <a:xfrm rot="0">
            <a:off x="245202" y="3439433"/>
            <a:ext cx="2293808" cy="538258"/>
          </a:xfrm>
          <a:prstGeom prst="rect">
            <a:avLst/>
          </a:prstGeom>
        </p:spPr>
        <p:txBody>
          <a:bodyPr anchor="t" rtlCol="false" tIns="0" lIns="0" bIns="0" rIns="0">
            <a:spAutoFit/>
          </a:bodyPr>
          <a:lstStyle/>
          <a:p>
            <a:pPr algn="ctr">
              <a:lnSpc>
                <a:spcPts val="3632"/>
              </a:lnSpc>
            </a:pPr>
            <a:r>
              <a:rPr lang="en-US" sz="2594">
                <a:solidFill>
                  <a:srgbClr val="EAF6FE"/>
                </a:solidFill>
                <a:latin typeface="ITC Franklin Gothic"/>
                <a:ea typeface="ITC Franklin Gothic"/>
                <a:cs typeface="ITC Franklin Gothic"/>
                <a:sym typeface="ITC Franklin Gothic"/>
              </a:rPr>
              <a:t>Wist je dat? </a:t>
            </a:r>
          </a:p>
        </p:txBody>
      </p:sp>
      <p:sp>
        <p:nvSpPr>
          <p:cNvPr name="TextBox 21" id="21"/>
          <p:cNvSpPr txBox="true"/>
          <p:nvPr/>
        </p:nvSpPr>
        <p:spPr>
          <a:xfrm rot="0">
            <a:off x="5905151" y="136875"/>
            <a:ext cx="4440585" cy="619125"/>
          </a:xfrm>
          <a:prstGeom prst="rect">
            <a:avLst/>
          </a:prstGeom>
        </p:spPr>
        <p:txBody>
          <a:bodyPr anchor="t" rtlCol="false" tIns="0" lIns="0" bIns="0" rIns="0">
            <a:spAutoFit/>
          </a:bodyPr>
          <a:lstStyle/>
          <a:p>
            <a:pPr algn="ctr">
              <a:lnSpc>
                <a:spcPts val="4200"/>
              </a:lnSpc>
            </a:pPr>
            <a:r>
              <a:rPr lang="en-US" sz="3000">
                <a:solidFill>
                  <a:srgbClr val="FFFFFF"/>
                </a:solidFill>
                <a:latin typeface="ITC Franklin Gothic"/>
                <a:ea typeface="ITC Franklin Gothic"/>
                <a:cs typeface="ITC Franklin Gothic"/>
                <a:sym typeface="ITC Franklin Gothic"/>
              </a:rPr>
              <a:t>Bekende kunstschaatsers</a:t>
            </a:r>
          </a:p>
        </p:txBody>
      </p:sp>
      <p:sp>
        <p:nvSpPr>
          <p:cNvPr name="TextBox 22" id="22"/>
          <p:cNvSpPr txBox="true"/>
          <p:nvPr/>
        </p:nvSpPr>
        <p:spPr>
          <a:xfrm rot="0">
            <a:off x="833417" y="4181067"/>
            <a:ext cx="4512583" cy="436245"/>
          </a:xfrm>
          <a:prstGeom prst="rect">
            <a:avLst/>
          </a:prstGeom>
        </p:spPr>
        <p:txBody>
          <a:bodyPr anchor="t" rtlCol="false" tIns="0" lIns="0" bIns="0" rIns="0">
            <a:spAutoFit/>
          </a:bodyPr>
          <a:lstStyle/>
          <a:p>
            <a:pPr algn="l">
              <a:lnSpc>
                <a:spcPts val="1679"/>
              </a:lnSpc>
              <a:spcBef>
                <a:spcPct val="0"/>
              </a:spcBef>
            </a:pPr>
            <a:r>
              <a:rPr lang="en-US" sz="1200">
                <a:solidFill>
                  <a:srgbClr val="EAF6FE"/>
                </a:solidFill>
                <a:latin typeface="ITC Franklin Gothic Std"/>
                <a:ea typeface="ITC Franklin Gothic Std"/>
                <a:cs typeface="ITC Franklin Gothic Std"/>
                <a:sym typeface="ITC Franklin Gothic Std"/>
              </a:rPr>
              <a:t>Op de Winterspelen van 2022 voor het eerst sinds 46 jaar (!) een Nederlandse kunstschaatsster op het ijs stond? </a:t>
            </a:r>
          </a:p>
        </p:txBody>
      </p:sp>
      <p:sp>
        <p:nvSpPr>
          <p:cNvPr name="TextBox 23" id="23"/>
          <p:cNvSpPr txBox="true"/>
          <p:nvPr/>
        </p:nvSpPr>
        <p:spPr>
          <a:xfrm rot="0">
            <a:off x="833417" y="4911952"/>
            <a:ext cx="5728491" cy="226695"/>
          </a:xfrm>
          <a:prstGeom prst="rect">
            <a:avLst/>
          </a:prstGeom>
        </p:spPr>
        <p:txBody>
          <a:bodyPr anchor="t" rtlCol="false" tIns="0" lIns="0" bIns="0" rIns="0">
            <a:spAutoFit/>
          </a:bodyPr>
          <a:lstStyle/>
          <a:p>
            <a:pPr algn="l">
              <a:lnSpc>
                <a:spcPts val="1679"/>
              </a:lnSpc>
              <a:spcBef>
                <a:spcPct val="0"/>
              </a:spcBef>
            </a:pPr>
            <a:r>
              <a:rPr lang="en-US" sz="1200">
                <a:solidFill>
                  <a:srgbClr val="EAF6FE"/>
                </a:solidFill>
                <a:latin typeface="ITC Franklin Gothic Std"/>
                <a:ea typeface="ITC Franklin Gothic Std"/>
                <a:cs typeface="ITC Franklin Gothic Std"/>
                <a:sym typeface="ITC Franklin Gothic Std"/>
              </a:rPr>
              <a:t>Ku</a:t>
            </a:r>
            <a:r>
              <a:rPr lang="en-US" sz="1200">
                <a:solidFill>
                  <a:srgbClr val="EAF6FE"/>
                </a:solidFill>
                <a:latin typeface="ITC Franklin Gothic Std"/>
                <a:ea typeface="ITC Franklin Gothic Std"/>
                <a:cs typeface="ITC Franklin Gothic Std"/>
                <a:sym typeface="ITC Franklin Gothic Std"/>
              </a:rPr>
              <a:t>nstschaaten de eerste olympische wintersport was?</a:t>
            </a:r>
          </a:p>
        </p:txBody>
      </p:sp>
      <p:sp>
        <p:nvSpPr>
          <p:cNvPr name="TextBox 24" id="24"/>
          <p:cNvSpPr txBox="true"/>
          <p:nvPr/>
        </p:nvSpPr>
        <p:spPr>
          <a:xfrm rot="0">
            <a:off x="834062" y="5511026"/>
            <a:ext cx="4511938" cy="436245"/>
          </a:xfrm>
          <a:prstGeom prst="rect">
            <a:avLst/>
          </a:prstGeom>
        </p:spPr>
        <p:txBody>
          <a:bodyPr anchor="t" rtlCol="false" tIns="0" lIns="0" bIns="0" rIns="0">
            <a:spAutoFit/>
          </a:bodyPr>
          <a:lstStyle/>
          <a:p>
            <a:pPr algn="l">
              <a:lnSpc>
                <a:spcPts val="1679"/>
              </a:lnSpc>
              <a:spcBef>
                <a:spcPct val="0"/>
              </a:spcBef>
            </a:pPr>
            <a:r>
              <a:rPr lang="en-US" sz="1200">
                <a:solidFill>
                  <a:srgbClr val="EAF6FE"/>
                </a:solidFill>
                <a:latin typeface="ITC Franklin Gothic Std"/>
                <a:ea typeface="ITC Franklin Gothic Std"/>
                <a:cs typeface="ITC Franklin Gothic Std"/>
                <a:sym typeface="ITC Franklin Gothic Std"/>
              </a:rPr>
              <a:t>Elke beweging bij het ijsdansen volgens de afgesproken ijsdansfiguren moet gebeuren?</a:t>
            </a:r>
          </a:p>
        </p:txBody>
      </p:sp>
      <p:sp>
        <p:nvSpPr>
          <p:cNvPr name="TextBox 25" id="25"/>
          <p:cNvSpPr txBox="true"/>
          <p:nvPr/>
        </p:nvSpPr>
        <p:spPr>
          <a:xfrm rot="0">
            <a:off x="756000" y="6227685"/>
            <a:ext cx="4630275" cy="436245"/>
          </a:xfrm>
          <a:prstGeom prst="rect">
            <a:avLst/>
          </a:prstGeom>
        </p:spPr>
        <p:txBody>
          <a:bodyPr anchor="t" rtlCol="false" tIns="0" lIns="0" bIns="0" rIns="0">
            <a:spAutoFit/>
          </a:bodyPr>
          <a:lstStyle/>
          <a:p>
            <a:pPr algn="l">
              <a:lnSpc>
                <a:spcPts val="1679"/>
              </a:lnSpc>
              <a:spcBef>
                <a:spcPct val="0"/>
              </a:spcBef>
            </a:pPr>
            <a:r>
              <a:rPr lang="en-US" sz="1200">
                <a:solidFill>
                  <a:srgbClr val="EAF6FE"/>
                </a:solidFill>
                <a:latin typeface="ITC Franklin Gothic Std"/>
                <a:ea typeface="ITC Franklin Gothic Std"/>
                <a:cs typeface="ITC Franklin Gothic Std"/>
                <a:sym typeface="ITC Franklin Gothic Std"/>
              </a:rPr>
              <a:t>Sjoukje Dijkstra en Joan Haanappel gelden als de grande dames van het kunstschaatsen in Nederland? Ze overleden beiden in 2024.</a:t>
            </a:r>
          </a:p>
        </p:txBody>
      </p:sp>
      <p:sp>
        <p:nvSpPr>
          <p:cNvPr name="TextBox 26" id="26"/>
          <p:cNvSpPr txBox="true"/>
          <p:nvPr/>
        </p:nvSpPr>
        <p:spPr>
          <a:xfrm rot="0">
            <a:off x="5905151" y="4281481"/>
            <a:ext cx="3773314" cy="1152525"/>
          </a:xfrm>
          <a:prstGeom prst="rect">
            <a:avLst/>
          </a:prstGeom>
        </p:spPr>
        <p:txBody>
          <a:bodyPr anchor="t" rtlCol="false" tIns="0" lIns="0" bIns="0" rIns="0">
            <a:spAutoFit/>
          </a:bodyPr>
          <a:lstStyle/>
          <a:p>
            <a:pPr algn="ctr">
              <a:lnSpc>
                <a:spcPts val="4200"/>
              </a:lnSpc>
            </a:pPr>
            <a:r>
              <a:rPr lang="en-US" sz="3000">
                <a:solidFill>
                  <a:srgbClr val="FF6E00"/>
                </a:solidFill>
                <a:latin typeface="ITC Franklin Gothic"/>
                <a:ea typeface="ITC Franklin Gothic"/>
                <a:cs typeface="ITC Franklin Gothic"/>
                <a:sym typeface="ITC Franklin Gothic"/>
              </a:rPr>
              <a:t>Synchroonschaatsen</a:t>
            </a:r>
          </a:p>
          <a:p>
            <a:pPr algn="ctr">
              <a:lnSpc>
                <a:spcPts val="4200"/>
              </a:lnSpc>
            </a:pPr>
          </a:p>
        </p:txBody>
      </p:sp>
      <p:sp>
        <p:nvSpPr>
          <p:cNvPr name="TextBox 27" id="27"/>
          <p:cNvSpPr txBox="true"/>
          <p:nvPr/>
        </p:nvSpPr>
        <p:spPr>
          <a:xfrm rot="0">
            <a:off x="6019609" y="4883474"/>
            <a:ext cx="4211668" cy="2745331"/>
          </a:xfrm>
          <a:prstGeom prst="rect">
            <a:avLst/>
          </a:prstGeom>
        </p:spPr>
        <p:txBody>
          <a:bodyPr anchor="t" rtlCol="false" tIns="0" lIns="0" bIns="0" rIns="0">
            <a:spAutoFit/>
          </a:bodyPr>
          <a:lstStyle/>
          <a:p>
            <a:pPr algn="l">
              <a:lnSpc>
                <a:spcPts val="1959"/>
              </a:lnSpc>
              <a:spcBef>
                <a:spcPct val="0"/>
              </a:spcBef>
            </a:pPr>
            <a:r>
              <a:rPr lang="en-US" sz="1399">
                <a:solidFill>
                  <a:srgbClr val="FFFFFF"/>
                </a:solidFill>
                <a:latin typeface="ITC Franklin Gothic Std"/>
                <a:ea typeface="ITC Franklin Gothic Std"/>
                <a:cs typeface="ITC Franklin Gothic Std"/>
                <a:sym typeface="ITC Franklin Gothic Std"/>
              </a:rPr>
              <a:t>B</a:t>
            </a:r>
            <a:r>
              <a:rPr lang="en-US" sz="1399">
                <a:solidFill>
                  <a:srgbClr val="FFFFFF"/>
                </a:solidFill>
                <a:latin typeface="ITC Franklin Gothic Std"/>
                <a:ea typeface="ITC Franklin Gothic Std"/>
                <a:cs typeface="ITC Franklin Gothic Std"/>
                <a:sym typeface="ITC Franklin Gothic Std"/>
              </a:rPr>
              <a:t>ij het synchroonschaatsen staan niet één of twee schaatsers tegelijk op het ijs, maar een complete ploeg van negen tot soms wel 32 (!) schaatsers. Samen rijden zij een kür, waarbij het erom draait de elementen zo synchroon en als één geheel mogelijk uit te voeren.</a:t>
            </a:r>
          </a:p>
          <a:p>
            <a:pPr algn="l">
              <a:lnSpc>
                <a:spcPts val="1959"/>
              </a:lnSpc>
              <a:spcBef>
                <a:spcPct val="0"/>
              </a:spcBef>
            </a:pPr>
            <a:r>
              <a:rPr lang="en-US" sz="1399">
                <a:solidFill>
                  <a:srgbClr val="FFFFFF"/>
                </a:solidFill>
                <a:latin typeface="ITC Franklin Gothic Std"/>
                <a:ea typeface="ITC Franklin Gothic Std"/>
                <a:cs typeface="ITC Franklin Gothic Std"/>
                <a:sym typeface="ITC Franklin Gothic Std"/>
              </a:rPr>
              <a:t>Vanaf 2030 maakt het synchroonschaatsen onder de naam Synchro9 deel uit van het olympisch programma. Tijdens de Olympische Spelen bestaat een team uit maximaal negen schaatsers.</a:t>
            </a:r>
          </a:p>
          <a:p>
            <a:pPr algn="l">
              <a:lnSpc>
                <a:spcPts val="1959"/>
              </a:lnSpc>
              <a:spcBef>
                <a:spcPct val="0"/>
              </a:spcBef>
            </a:pPr>
          </a:p>
        </p:txBody>
      </p:sp>
      <p:sp>
        <p:nvSpPr>
          <p:cNvPr name="TextBox 28" id="28"/>
          <p:cNvSpPr txBox="true"/>
          <p:nvPr/>
        </p:nvSpPr>
        <p:spPr>
          <a:xfrm rot="0">
            <a:off x="8456238" y="3614663"/>
            <a:ext cx="1660581" cy="801121"/>
          </a:xfrm>
          <a:prstGeom prst="rect">
            <a:avLst/>
          </a:prstGeom>
        </p:spPr>
        <p:txBody>
          <a:bodyPr anchor="t" rtlCol="false" tIns="0" lIns="0" bIns="0" rIns="0">
            <a:spAutoFit/>
          </a:bodyPr>
          <a:lstStyle/>
          <a:p>
            <a:pPr algn="ctr">
              <a:lnSpc>
                <a:spcPts val="1518"/>
              </a:lnSpc>
            </a:pPr>
            <a:r>
              <a:rPr lang="en-US" sz="1084">
                <a:solidFill>
                  <a:srgbClr val="FF6E00"/>
                </a:solidFill>
                <a:latin typeface="ITC Franklin Gothic"/>
                <a:ea typeface="ITC Franklin Gothic"/>
                <a:cs typeface="ITC Franklin Gothic"/>
                <a:sym typeface="ITC Franklin Gothic"/>
              </a:rPr>
              <a:t>Lindsay van Zundert is in 2022 de eerste kunstrijdster in 46 jaar die naar de Spelen mag!</a:t>
            </a:r>
          </a:p>
        </p:txBody>
      </p:sp>
      <p:sp>
        <p:nvSpPr>
          <p:cNvPr name="TextBox 29" id="29"/>
          <p:cNvSpPr txBox="true"/>
          <p:nvPr/>
        </p:nvSpPr>
        <p:spPr>
          <a:xfrm rot="0">
            <a:off x="4248690" y="3090222"/>
            <a:ext cx="2194620" cy="420243"/>
          </a:xfrm>
          <a:prstGeom prst="rect">
            <a:avLst/>
          </a:prstGeom>
        </p:spPr>
        <p:txBody>
          <a:bodyPr anchor="t" rtlCol="false" tIns="0" lIns="0" bIns="0" rIns="0">
            <a:spAutoFit/>
          </a:bodyPr>
          <a:lstStyle/>
          <a:p>
            <a:pPr algn="ctr">
              <a:lnSpc>
                <a:spcPts val="1512"/>
              </a:lnSpc>
            </a:pPr>
            <a:r>
              <a:rPr lang="en-US" sz="1080">
                <a:solidFill>
                  <a:srgbClr val="FF6E00"/>
                </a:solidFill>
                <a:latin typeface="ITC Franklin Gothic"/>
                <a:ea typeface="ITC Franklin Gothic"/>
                <a:cs typeface="ITC Franklin Gothic"/>
                <a:sym typeface="ITC Franklin Gothic"/>
              </a:rPr>
              <a:t>Daria Danilova en Michel Tsiba </a:t>
            </a:r>
          </a:p>
          <a:p>
            <a:pPr algn="ctr">
              <a:lnSpc>
                <a:spcPts val="1512"/>
              </a:lnSpc>
            </a:pPr>
            <a:r>
              <a:rPr lang="en-US" sz="1080">
                <a:solidFill>
                  <a:srgbClr val="FF6E00"/>
                </a:solidFill>
                <a:latin typeface="ITC Franklin Gothic"/>
                <a:ea typeface="ITC Franklin Gothic"/>
                <a:cs typeface="ITC Franklin Gothic"/>
                <a:sym typeface="ITC Franklin Gothic"/>
              </a:rPr>
              <a:t>een stel zowel op als naast de baan</a:t>
            </a:r>
          </a:p>
        </p:txBody>
      </p:sp>
      <p:sp>
        <p:nvSpPr>
          <p:cNvPr name="TextBox 30" id="30"/>
          <p:cNvSpPr txBox="true"/>
          <p:nvPr/>
        </p:nvSpPr>
        <p:spPr>
          <a:xfrm rot="0">
            <a:off x="6735850" y="3176449"/>
            <a:ext cx="1427849" cy="801243"/>
          </a:xfrm>
          <a:prstGeom prst="rect">
            <a:avLst/>
          </a:prstGeom>
        </p:spPr>
        <p:txBody>
          <a:bodyPr anchor="t" rtlCol="false" tIns="0" lIns="0" bIns="0" rIns="0">
            <a:spAutoFit/>
          </a:bodyPr>
          <a:lstStyle/>
          <a:p>
            <a:pPr algn="ctr">
              <a:lnSpc>
                <a:spcPts val="1512"/>
              </a:lnSpc>
            </a:pPr>
            <a:r>
              <a:rPr lang="en-US" sz="1080">
                <a:solidFill>
                  <a:srgbClr val="FF6E00"/>
                </a:solidFill>
                <a:latin typeface="ITC Franklin Gothic"/>
                <a:ea typeface="ITC Franklin Gothic"/>
                <a:cs typeface="ITC Franklin Gothic"/>
                <a:sym typeface="ITC Franklin Gothic"/>
              </a:rPr>
              <a:t>Sjoukje Dijkstra won meerdere medailles op WK's en de Olympische Spelen</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EAF6FE"/>
        </a:solidFill>
      </p:bgPr>
    </p:bg>
    <p:spTree>
      <p:nvGrpSpPr>
        <p:cNvPr id="1" name=""/>
        <p:cNvGrpSpPr/>
        <p:nvPr/>
      </p:nvGrpSpPr>
      <p:grpSpPr>
        <a:xfrm>
          <a:off x="0" y="0"/>
          <a:ext cx="0" cy="0"/>
          <a:chOff x="0" y="0"/>
          <a:chExt cx="0" cy="0"/>
        </a:xfrm>
      </p:grpSpPr>
      <p:sp>
        <p:nvSpPr>
          <p:cNvPr name="Freeform 2" id="2"/>
          <p:cNvSpPr/>
          <p:nvPr/>
        </p:nvSpPr>
        <p:spPr>
          <a:xfrm flipH="false" flipV="false" rot="0">
            <a:off x="-161925" y="-161925"/>
            <a:ext cx="11015850" cy="7883850"/>
          </a:xfrm>
          <a:custGeom>
            <a:avLst/>
            <a:gdLst/>
            <a:ahLst/>
            <a:cxnLst/>
            <a:rect r="r" b="b" t="t" l="l"/>
            <a:pathLst>
              <a:path h="7883850" w="11015850">
                <a:moveTo>
                  <a:pt x="0" y="0"/>
                </a:moveTo>
                <a:lnTo>
                  <a:pt x="11015850" y="0"/>
                </a:lnTo>
                <a:lnTo>
                  <a:pt x="11015850" y="7883850"/>
                </a:lnTo>
                <a:lnTo>
                  <a:pt x="0" y="7883850"/>
                </a:lnTo>
                <a:lnTo>
                  <a:pt x="0" y="0"/>
                </a:lnTo>
                <a:close/>
              </a:path>
            </a:pathLst>
          </a:custGeom>
          <a:blipFill>
            <a:blip r:embed="rId2"/>
            <a:stretch>
              <a:fillRect l="-252" t="0" r="-252" b="0"/>
            </a:stretch>
          </a:blipFill>
        </p:spPr>
      </p:sp>
      <p:grpSp>
        <p:nvGrpSpPr>
          <p:cNvPr name="Group 3" id="3"/>
          <p:cNvGrpSpPr/>
          <p:nvPr/>
        </p:nvGrpSpPr>
        <p:grpSpPr>
          <a:xfrm rot="0">
            <a:off x="-78669" y="-68805"/>
            <a:ext cx="10849337" cy="7697610"/>
            <a:chOff x="0" y="0"/>
            <a:chExt cx="3888158" cy="2758650"/>
          </a:xfrm>
        </p:grpSpPr>
        <p:sp>
          <p:nvSpPr>
            <p:cNvPr name="Freeform 4" id="4"/>
            <p:cNvSpPr/>
            <p:nvPr/>
          </p:nvSpPr>
          <p:spPr>
            <a:xfrm flipH="false" flipV="false" rot="0">
              <a:off x="0" y="0"/>
              <a:ext cx="3888158" cy="2758650"/>
            </a:xfrm>
            <a:custGeom>
              <a:avLst/>
              <a:gdLst/>
              <a:ahLst/>
              <a:cxnLst/>
              <a:rect r="r" b="b" t="t" l="l"/>
              <a:pathLst>
                <a:path h="2758650" w="3888158">
                  <a:moveTo>
                    <a:pt x="0" y="0"/>
                  </a:moveTo>
                  <a:lnTo>
                    <a:pt x="3888158" y="0"/>
                  </a:lnTo>
                  <a:lnTo>
                    <a:pt x="3888158" y="2758650"/>
                  </a:lnTo>
                  <a:lnTo>
                    <a:pt x="0" y="2758650"/>
                  </a:lnTo>
                  <a:close/>
                </a:path>
              </a:pathLst>
            </a:custGeom>
            <a:solidFill>
              <a:srgbClr val="0038A5">
                <a:alpha val="81961"/>
              </a:srgbClr>
            </a:solidFill>
          </p:spPr>
        </p:sp>
        <p:sp>
          <p:nvSpPr>
            <p:cNvPr name="TextBox 5" id="5"/>
            <p:cNvSpPr txBox="true"/>
            <p:nvPr/>
          </p:nvSpPr>
          <p:spPr>
            <a:xfrm>
              <a:off x="0" y="-47625"/>
              <a:ext cx="3888158" cy="2806275"/>
            </a:xfrm>
            <a:prstGeom prst="rect">
              <a:avLst/>
            </a:prstGeom>
          </p:spPr>
          <p:txBody>
            <a:bodyPr anchor="ctr" rtlCol="false" tIns="50800" lIns="50800" bIns="50800" rIns="50800"/>
            <a:lstStyle/>
            <a:p>
              <a:pPr algn="ctr">
                <a:lnSpc>
                  <a:spcPts val="1535"/>
                </a:lnSpc>
              </a:pPr>
            </a:p>
          </p:txBody>
        </p:sp>
      </p:grpSp>
      <p:sp>
        <p:nvSpPr>
          <p:cNvPr name="Freeform 6" id="6"/>
          <p:cNvSpPr/>
          <p:nvPr/>
        </p:nvSpPr>
        <p:spPr>
          <a:xfrm flipH="false" flipV="false" rot="0">
            <a:off x="-3945901" y="346269"/>
            <a:ext cx="10692000" cy="711796"/>
          </a:xfrm>
          <a:custGeom>
            <a:avLst/>
            <a:gdLst/>
            <a:ahLst/>
            <a:cxnLst/>
            <a:rect r="r" b="b" t="t" l="l"/>
            <a:pathLst>
              <a:path h="711796" w="10692000">
                <a:moveTo>
                  <a:pt x="0" y="0"/>
                </a:moveTo>
                <a:lnTo>
                  <a:pt x="10692000" y="0"/>
                </a:lnTo>
                <a:lnTo>
                  <a:pt x="10692000" y="711797"/>
                </a:lnTo>
                <a:lnTo>
                  <a:pt x="0" y="711797"/>
                </a:lnTo>
                <a:lnTo>
                  <a:pt x="0" y="0"/>
                </a:lnTo>
                <a:close/>
              </a:path>
            </a:pathLst>
          </a:custGeom>
          <a:blipFill>
            <a:blip r:embed="rId3"/>
            <a:stretch>
              <a:fillRect l="0" t="-490756" r="0" b="-166295"/>
            </a:stretch>
          </a:blipFill>
        </p:spPr>
      </p:sp>
      <p:grpSp>
        <p:nvGrpSpPr>
          <p:cNvPr name="Group 7" id="7"/>
          <p:cNvGrpSpPr/>
          <p:nvPr/>
        </p:nvGrpSpPr>
        <p:grpSpPr>
          <a:xfrm rot="0">
            <a:off x="-61536" y="1253934"/>
            <a:ext cx="6689336" cy="912625"/>
            <a:chOff x="0" y="0"/>
            <a:chExt cx="2397307" cy="327064"/>
          </a:xfrm>
        </p:grpSpPr>
        <p:sp>
          <p:nvSpPr>
            <p:cNvPr name="Freeform 8" id="8"/>
            <p:cNvSpPr/>
            <p:nvPr/>
          </p:nvSpPr>
          <p:spPr>
            <a:xfrm flipH="false" flipV="false" rot="0">
              <a:off x="0" y="0"/>
              <a:ext cx="2397307" cy="327064"/>
            </a:xfrm>
            <a:custGeom>
              <a:avLst/>
              <a:gdLst/>
              <a:ahLst/>
              <a:cxnLst/>
              <a:rect r="r" b="b" t="t" l="l"/>
              <a:pathLst>
                <a:path h="327064" w="2397307">
                  <a:moveTo>
                    <a:pt x="0" y="0"/>
                  </a:moveTo>
                  <a:lnTo>
                    <a:pt x="2397307" y="0"/>
                  </a:lnTo>
                  <a:lnTo>
                    <a:pt x="2397307" y="327064"/>
                  </a:lnTo>
                  <a:lnTo>
                    <a:pt x="0" y="327064"/>
                  </a:lnTo>
                  <a:close/>
                </a:path>
              </a:pathLst>
            </a:custGeom>
            <a:solidFill>
              <a:srgbClr val="FF6E00"/>
            </a:solidFill>
          </p:spPr>
        </p:sp>
        <p:sp>
          <p:nvSpPr>
            <p:cNvPr name="TextBox 9" id="9"/>
            <p:cNvSpPr txBox="true"/>
            <p:nvPr/>
          </p:nvSpPr>
          <p:spPr>
            <a:xfrm>
              <a:off x="0" y="-28575"/>
              <a:ext cx="2397307" cy="355639"/>
            </a:xfrm>
            <a:prstGeom prst="rect">
              <a:avLst/>
            </a:prstGeom>
          </p:spPr>
          <p:txBody>
            <a:bodyPr anchor="ctr" rtlCol="false" tIns="50800" lIns="50800" bIns="50800" rIns="50800"/>
            <a:lstStyle/>
            <a:p>
              <a:pPr algn="ctr">
                <a:lnSpc>
                  <a:spcPts val="1960"/>
                </a:lnSpc>
                <a:spcBef>
                  <a:spcPct val="0"/>
                </a:spcBef>
              </a:pPr>
            </a:p>
          </p:txBody>
        </p:sp>
      </p:grpSp>
      <p:grpSp>
        <p:nvGrpSpPr>
          <p:cNvPr name="Group 10" id="10"/>
          <p:cNvGrpSpPr/>
          <p:nvPr/>
        </p:nvGrpSpPr>
        <p:grpSpPr>
          <a:xfrm rot="0">
            <a:off x="269506" y="4793666"/>
            <a:ext cx="5272470" cy="2035132"/>
            <a:chOff x="0" y="0"/>
            <a:chExt cx="771690" cy="297866"/>
          </a:xfrm>
        </p:grpSpPr>
        <p:sp>
          <p:nvSpPr>
            <p:cNvPr name="Freeform 11" id="11"/>
            <p:cNvSpPr/>
            <p:nvPr/>
          </p:nvSpPr>
          <p:spPr>
            <a:xfrm flipH="false" flipV="false" rot="0">
              <a:off x="0" y="0"/>
              <a:ext cx="771690" cy="297866"/>
            </a:xfrm>
            <a:custGeom>
              <a:avLst/>
              <a:gdLst/>
              <a:ahLst/>
              <a:cxnLst/>
              <a:rect r="r" b="b" t="t" l="l"/>
              <a:pathLst>
                <a:path h="297866" w="771690">
                  <a:moveTo>
                    <a:pt x="21796" y="0"/>
                  </a:moveTo>
                  <a:lnTo>
                    <a:pt x="749894" y="0"/>
                  </a:lnTo>
                  <a:cubicBezTo>
                    <a:pt x="761931" y="0"/>
                    <a:pt x="771690" y="9758"/>
                    <a:pt x="771690" y="21796"/>
                  </a:cubicBezTo>
                  <a:lnTo>
                    <a:pt x="771690" y="276070"/>
                  </a:lnTo>
                  <a:cubicBezTo>
                    <a:pt x="771690" y="288108"/>
                    <a:pt x="761931" y="297866"/>
                    <a:pt x="749894" y="297866"/>
                  </a:cubicBezTo>
                  <a:lnTo>
                    <a:pt x="21796" y="297866"/>
                  </a:lnTo>
                  <a:cubicBezTo>
                    <a:pt x="9758" y="297866"/>
                    <a:pt x="0" y="288108"/>
                    <a:pt x="0" y="276070"/>
                  </a:cubicBezTo>
                  <a:lnTo>
                    <a:pt x="0" y="21796"/>
                  </a:lnTo>
                  <a:cubicBezTo>
                    <a:pt x="0" y="9758"/>
                    <a:pt x="9758" y="0"/>
                    <a:pt x="21796" y="0"/>
                  </a:cubicBezTo>
                  <a:close/>
                </a:path>
              </a:pathLst>
            </a:custGeom>
            <a:solidFill>
              <a:srgbClr val="FF6E00"/>
            </a:solidFill>
          </p:spPr>
        </p:sp>
        <p:sp>
          <p:nvSpPr>
            <p:cNvPr name="TextBox 12" id="12"/>
            <p:cNvSpPr txBox="true"/>
            <p:nvPr/>
          </p:nvSpPr>
          <p:spPr>
            <a:xfrm>
              <a:off x="0" y="-57150"/>
              <a:ext cx="771690" cy="355016"/>
            </a:xfrm>
            <a:prstGeom prst="rect">
              <a:avLst/>
            </a:prstGeom>
          </p:spPr>
          <p:txBody>
            <a:bodyPr anchor="ctr" rtlCol="false" tIns="50800" lIns="50800" bIns="50800" rIns="50800"/>
            <a:lstStyle/>
            <a:p>
              <a:pPr algn="ctr">
                <a:lnSpc>
                  <a:spcPts val="1960"/>
                </a:lnSpc>
              </a:pPr>
            </a:p>
          </p:txBody>
        </p:sp>
      </p:grpSp>
      <p:sp>
        <p:nvSpPr>
          <p:cNvPr name="Freeform 13" id="13"/>
          <p:cNvSpPr/>
          <p:nvPr/>
        </p:nvSpPr>
        <p:spPr>
          <a:xfrm flipH="true" flipV="false" rot="0">
            <a:off x="457480" y="4987182"/>
            <a:ext cx="250321" cy="212090"/>
          </a:xfrm>
          <a:custGeom>
            <a:avLst/>
            <a:gdLst/>
            <a:ahLst/>
            <a:cxnLst/>
            <a:rect r="r" b="b" t="t" l="l"/>
            <a:pathLst>
              <a:path h="212090" w="250321">
                <a:moveTo>
                  <a:pt x="250320" y="0"/>
                </a:moveTo>
                <a:lnTo>
                  <a:pt x="0" y="0"/>
                </a:lnTo>
                <a:lnTo>
                  <a:pt x="0" y="212090"/>
                </a:lnTo>
                <a:lnTo>
                  <a:pt x="250320" y="212090"/>
                </a:lnTo>
                <a:lnTo>
                  <a:pt x="25032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true" flipV="false" rot="0">
            <a:off x="495906" y="5685047"/>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5" id="15"/>
          <p:cNvSpPr/>
          <p:nvPr/>
        </p:nvSpPr>
        <p:spPr>
          <a:xfrm flipH="true" flipV="false" rot="0">
            <a:off x="485225" y="6284121"/>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6" id="16"/>
          <p:cNvGrpSpPr/>
          <p:nvPr/>
        </p:nvGrpSpPr>
        <p:grpSpPr>
          <a:xfrm rot="0">
            <a:off x="5976771" y="2856631"/>
            <a:ext cx="4503301" cy="3972167"/>
            <a:chOff x="0" y="0"/>
            <a:chExt cx="771690" cy="680674"/>
          </a:xfrm>
        </p:grpSpPr>
        <p:sp>
          <p:nvSpPr>
            <p:cNvPr name="Freeform 17" id="17"/>
            <p:cNvSpPr/>
            <p:nvPr/>
          </p:nvSpPr>
          <p:spPr>
            <a:xfrm flipH="false" flipV="false" rot="0">
              <a:off x="0" y="0"/>
              <a:ext cx="771690" cy="680674"/>
            </a:xfrm>
            <a:custGeom>
              <a:avLst/>
              <a:gdLst/>
              <a:ahLst/>
              <a:cxnLst/>
              <a:rect r="r" b="b" t="t" l="l"/>
              <a:pathLst>
                <a:path h="680674" w="771690">
                  <a:moveTo>
                    <a:pt x="25519" y="0"/>
                  </a:moveTo>
                  <a:lnTo>
                    <a:pt x="746171" y="0"/>
                  </a:lnTo>
                  <a:cubicBezTo>
                    <a:pt x="760265" y="0"/>
                    <a:pt x="771690" y="11425"/>
                    <a:pt x="771690" y="25519"/>
                  </a:cubicBezTo>
                  <a:lnTo>
                    <a:pt x="771690" y="655155"/>
                  </a:lnTo>
                  <a:cubicBezTo>
                    <a:pt x="771690" y="661923"/>
                    <a:pt x="769001" y="668414"/>
                    <a:pt x="764215" y="673200"/>
                  </a:cubicBezTo>
                  <a:cubicBezTo>
                    <a:pt x="759430" y="677985"/>
                    <a:pt x="752939" y="680674"/>
                    <a:pt x="746171" y="680674"/>
                  </a:cubicBezTo>
                  <a:lnTo>
                    <a:pt x="25519" y="680674"/>
                  </a:lnTo>
                  <a:cubicBezTo>
                    <a:pt x="11425" y="680674"/>
                    <a:pt x="0" y="669249"/>
                    <a:pt x="0" y="655155"/>
                  </a:cubicBezTo>
                  <a:lnTo>
                    <a:pt x="0" y="25519"/>
                  </a:lnTo>
                  <a:cubicBezTo>
                    <a:pt x="0" y="11425"/>
                    <a:pt x="11425" y="0"/>
                    <a:pt x="25519" y="0"/>
                  </a:cubicBezTo>
                  <a:close/>
                </a:path>
              </a:pathLst>
            </a:custGeom>
            <a:solidFill>
              <a:srgbClr val="FF6E00"/>
            </a:solidFill>
          </p:spPr>
        </p:sp>
        <p:sp>
          <p:nvSpPr>
            <p:cNvPr name="TextBox 18" id="18"/>
            <p:cNvSpPr txBox="true"/>
            <p:nvPr/>
          </p:nvSpPr>
          <p:spPr>
            <a:xfrm>
              <a:off x="0" y="-57150"/>
              <a:ext cx="771690" cy="737824"/>
            </a:xfrm>
            <a:prstGeom prst="rect">
              <a:avLst/>
            </a:prstGeom>
          </p:spPr>
          <p:txBody>
            <a:bodyPr anchor="ctr" rtlCol="false" tIns="50800" lIns="50800" bIns="50800" rIns="50800"/>
            <a:lstStyle/>
            <a:p>
              <a:pPr algn="ctr">
                <a:lnSpc>
                  <a:spcPts val="1960"/>
                </a:lnSpc>
              </a:pPr>
            </a:p>
          </p:txBody>
        </p:sp>
      </p:grpSp>
      <p:sp>
        <p:nvSpPr>
          <p:cNvPr name="Freeform 19" id="19"/>
          <p:cNvSpPr/>
          <p:nvPr/>
        </p:nvSpPr>
        <p:spPr>
          <a:xfrm flipH="true" flipV="false" rot="0">
            <a:off x="6137322" y="2915384"/>
            <a:ext cx="213803" cy="181149"/>
          </a:xfrm>
          <a:custGeom>
            <a:avLst/>
            <a:gdLst/>
            <a:ahLst/>
            <a:cxnLst/>
            <a:rect r="r" b="b" t="t" l="l"/>
            <a:pathLst>
              <a:path h="181149" w="213803">
                <a:moveTo>
                  <a:pt x="213803" y="0"/>
                </a:moveTo>
                <a:lnTo>
                  <a:pt x="0" y="0"/>
                </a:lnTo>
                <a:lnTo>
                  <a:pt x="0" y="181150"/>
                </a:lnTo>
                <a:lnTo>
                  <a:pt x="213803" y="181150"/>
                </a:lnTo>
                <a:lnTo>
                  <a:pt x="213803"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0" id="20"/>
          <p:cNvSpPr/>
          <p:nvPr/>
        </p:nvSpPr>
        <p:spPr>
          <a:xfrm flipH="true" flipV="false" rot="0">
            <a:off x="6137322" y="3236625"/>
            <a:ext cx="213803" cy="181149"/>
          </a:xfrm>
          <a:custGeom>
            <a:avLst/>
            <a:gdLst/>
            <a:ahLst/>
            <a:cxnLst/>
            <a:rect r="r" b="b" t="t" l="l"/>
            <a:pathLst>
              <a:path h="181149" w="213803">
                <a:moveTo>
                  <a:pt x="213803" y="0"/>
                </a:moveTo>
                <a:lnTo>
                  <a:pt x="0" y="0"/>
                </a:lnTo>
                <a:lnTo>
                  <a:pt x="0" y="181150"/>
                </a:lnTo>
                <a:lnTo>
                  <a:pt x="213803" y="181150"/>
                </a:lnTo>
                <a:lnTo>
                  <a:pt x="213803"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1" id="21"/>
          <p:cNvSpPr/>
          <p:nvPr/>
        </p:nvSpPr>
        <p:spPr>
          <a:xfrm flipH="true" flipV="false" rot="0">
            <a:off x="6137322" y="3540311"/>
            <a:ext cx="213803" cy="181149"/>
          </a:xfrm>
          <a:custGeom>
            <a:avLst/>
            <a:gdLst/>
            <a:ahLst/>
            <a:cxnLst/>
            <a:rect r="r" b="b" t="t" l="l"/>
            <a:pathLst>
              <a:path h="181149" w="213803">
                <a:moveTo>
                  <a:pt x="213803" y="0"/>
                </a:moveTo>
                <a:lnTo>
                  <a:pt x="0" y="0"/>
                </a:lnTo>
                <a:lnTo>
                  <a:pt x="0" y="181150"/>
                </a:lnTo>
                <a:lnTo>
                  <a:pt x="213803" y="181150"/>
                </a:lnTo>
                <a:lnTo>
                  <a:pt x="213803"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2" id="22"/>
          <p:cNvSpPr/>
          <p:nvPr/>
        </p:nvSpPr>
        <p:spPr>
          <a:xfrm flipH="true" flipV="false" rot="0">
            <a:off x="6137322" y="3893819"/>
            <a:ext cx="213803" cy="181149"/>
          </a:xfrm>
          <a:custGeom>
            <a:avLst/>
            <a:gdLst/>
            <a:ahLst/>
            <a:cxnLst/>
            <a:rect r="r" b="b" t="t" l="l"/>
            <a:pathLst>
              <a:path h="181149" w="213803">
                <a:moveTo>
                  <a:pt x="213803" y="0"/>
                </a:moveTo>
                <a:lnTo>
                  <a:pt x="0" y="0"/>
                </a:lnTo>
                <a:lnTo>
                  <a:pt x="0" y="181149"/>
                </a:lnTo>
                <a:lnTo>
                  <a:pt x="213803" y="181149"/>
                </a:lnTo>
                <a:lnTo>
                  <a:pt x="213803"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3" id="23"/>
          <p:cNvSpPr/>
          <p:nvPr/>
        </p:nvSpPr>
        <p:spPr>
          <a:xfrm flipH="true" flipV="false" rot="0">
            <a:off x="6137322" y="4262084"/>
            <a:ext cx="213803" cy="181149"/>
          </a:xfrm>
          <a:custGeom>
            <a:avLst/>
            <a:gdLst/>
            <a:ahLst/>
            <a:cxnLst/>
            <a:rect r="r" b="b" t="t" l="l"/>
            <a:pathLst>
              <a:path h="181149" w="213803">
                <a:moveTo>
                  <a:pt x="213803" y="0"/>
                </a:moveTo>
                <a:lnTo>
                  <a:pt x="0" y="0"/>
                </a:lnTo>
                <a:lnTo>
                  <a:pt x="0" y="181149"/>
                </a:lnTo>
                <a:lnTo>
                  <a:pt x="213803" y="181149"/>
                </a:lnTo>
                <a:lnTo>
                  <a:pt x="213803"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4" id="24"/>
          <p:cNvSpPr/>
          <p:nvPr/>
        </p:nvSpPr>
        <p:spPr>
          <a:xfrm flipH="true" flipV="false" rot="0">
            <a:off x="6137322" y="4681519"/>
            <a:ext cx="213803" cy="181149"/>
          </a:xfrm>
          <a:custGeom>
            <a:avLst/>
            <a:gdLst/>
            <a:ahLst/>
            <a:cxnLst/>
            <a:rect r="r" b="b" t="t" l="l"/>
            <a:pathLst>
              <a:path h="181149" w="213803">
                <a:moveTo>
                  <a:pt x="213803" y="0"/>
                </a:moveTo>
                <a:lnTo>
                  <a:pt x="0" y="0"/>
                </a:lnTo>
                <a:lnTo>
                  <a:pt x="0" y="181149"/>
                </a:lnTo>
                <a:lnTo>
                  <a:pt x="213803" y="181149"/>
                </a:lnTo>
                <a:lnTo>
                  <a:pt x="213803"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5" id="25"/>
          <p:cNvSpPr/>
          <p:nvPr/>
        </p:nvSpPr>
        <p:spPr>
          <a:xfrm flipH="true" flipV="false" rot="0">
            <a:off x="6137322" y="5517437"/>
            <a:ext cx="213803" cy="181149"/>
          </a:xfrm>
          <a:custGeom>
            <a:avLst/>
            <a:gdLst/>
            <a:ahLst/>
            <a:cxnLst/>
            <a:rect r="r" b="b" t="t" l="l"/>
            <a:pathLst>
              <a:path h="181149" w="213803">
                <a:moveTo>
                  <a:pt x="213803" y="0"/>
                </a:moveTo>
                <a:lnTo>
                  <a:pt x="0" y="0"/>
                </a:lnTo>
                <a:lnTo>
                  <a:pt x="0" y="181149"/>
                </a:lnTo>
                <a:lnTo>
                  <a:pt x="213803" y="181149"/>
                </a:lnTo>
                <a:lnTo>
                  <a:pt x="213803"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6" id="26"/>
          <p:cNvSpPr/>
          <p:nvPr/>
        </p:nvSpPr>
        <p:spPr>
          <a:xfrm flipH="true" flipV="false" rot="0">
            <a:off x="6137322" y="6146036"/>
            <a:ext cx="213803" cy="181149"/>
          </a:xfrm>
          <a:custGeom>
            <a:avLst/>
            <a:gdLst/>
            <a:ahLst/>
            <a:cxnLst/>
            <a:rect r="r" b="b" t="t" l="l"/>
            <a:pathLst>
              <a:path h="181149" w="213803">
                <a:moveTo>
                  <a:pt x="213803" y="0"/>
                </a:moveTo>
                <a:lnTo>
                  <a:pt x="0" y="0"/>
                </a:lnTo>
                <a:lnTo>
                  <a:pt x="0" y="181150"/>
                </a:lnTo>
                <a:lnTo>
                  <a:pt x="213803" y="181150"/>
                </a:lnTo>
                <a:lnTo>
                  <a:pt x="213803"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7" id="27"/>
          <p:cNvSpPr txBox="true"/>
          <p:nvPr/>
        </p:nvSpPr>
        <p:spPr>
          <a:xfrm rot="0">
            <a:off x="417679" y="164957"/>
            <a:ext cx="5046018" cy="855345"/>
          </a:xfrm>
          <a:prstGeom prst="rect">
            <a:avLst/>
          </a:prstGeom>
        </p:spPr>
        <p:txBody>
          <a:bodyPr anchor="t" rtlCol="false" tIns="0" lIns="0" bIns="0" rIns="0">
            <a:spAutoFit/>
          </a:bodyPr>
          <a:lstStyle/>
          <a:p>
            <a:pPr algn="ctr">
              <a:lnSpc>
                <a:spcPts val="5880"/>
              </a:lnSpc>
            </a:pPr>
            <a:r>
              <a:rPr lang="en-US" sz="4200">
                <a:solidFill>
                  <a:srgbClr val="FF6E00"/>
                </a:solidFill>
                <a:latin typeface="ITC Franklin Gothic"/>
                <a:ea typeface="ITC Franklin Gothic"/>
                <a:cs typeface="ITC Franklin Gothic"/>
                <a:sym typeface="ITC Franklin Gothic"/>
              </a:rPr>
              <a:t>Langebaanschaatsen</a:t>
            </a:r>
          </a:p>
        </p:txBody>
      </p:sp>
      <p:sp>
        <p:nvSpPr>
          <p:cNvPr name="TextBox 28" id="28"/>
          <p:cNvSpPr txBox="true"/>
          <p:nvPr/>
        </p:nvSpPr>
        <p:spPr>
          <a:xfrm rot="0">
            <a:off x="61536" y="1259468"/>
            <a:ext cx="6566265" cy="809625"/>
          </a:xfrm>
          <a:prstGeom prst="rect">
            <a:avLst/>
          </a:prstGeom>
        </p:spPr>
        <p:txBody>
          <a:bodyPr anchor="t" rtlCol="false" tIns="0" lIns="0" bIns="0" rIns="0">
            <a:spAutoFit/>
          </a:bodyPr>
          <a:lstStyle/>
          <a:p>
            <a:pPr algn="ctr">
              <a:lnSpc>
                <a:spcPts val="2099"/>
              </a:lnSpc>
              <a:spcBef>
                <a:spcPct val="0"/>
              </a:spcBef>
            </a:pPr>
            <a:r>
              <a:rPr lang="en-US" sz="1499">
                <a:solidFill>
                  <a:srgbClr val="FFFFFF"/>
                </a:solidFill>
                <a:latin typeface="ITC Franklin Gothic"/>
                <a:ea typeface="ITC Franklin Gothic"/>
                <a:cs typeface="ITC Franklin Gothic"/>
                <a:sym typeface="ITC Franklin Gothic"/>
              </a:rPr>
              <a:t>Het meest bekende schaatsonderdeel is het langebaanschaatsen. Het is niet voor niets één van de meest bekeken sporten op de Nederlandse televisie. De wedstrijden worden gereden op een 400-meterbaan. </a:t>
            </a:r>
          </a:p>
        </p:txBody>
      </p:sp>
      <p:sp>
        <p:nvSpPr>
          <p:cNvPr name="TextBox 29" id="29"/>
          <p:cNvSpPr txBox="true"/>
          <p:nvPr/>
        </p:nvSpPr>
        <p:spPr>
          <a:xfrm rot="0">
            <a:off x="269506" y="2423734"/>
            <a:ext cx="5076494" cy="1507267"/>
          </a:xfrm>
          <a:prstGeom prst="rect">
            <a:avLst/>
          </a:prstGeom>
        </p:spPr>
        <p:txBody>
          <a:bodyPr anchor="t" rtlCol="false" tIns="0" lIns="0" bIns="0" rIns="0">
            <a:spAutoFit/>
          </a:bodyPr>
          <a:lstStyle/>
          <a:p>
            <a:pPr algn="l">
              <a:lnSpc>
                <a:spcPts val="1959"/>
              </a:lnSpc>
              <a:spcBef>
                <a:spcPct val="0"/>
              </a:spcBef>
            </a:pPr>
            <a:r>
              <a:rPr lang="en-US" sz="1399">
                <a:solidFill>
                  <a:srgbClr val="EAF6FE"/>
                </a:solidFill>
                <a:latin typeface="ITC Franklin Gothic Std"/>
                <a:ea typeface="ITC Franklin Gothic Std"/>
                <a:cs typeface="ITC Franklin Gothic Std"/>
                <a:sym typeface="ITC Franklin Gothic Std"/>
              </a:rPr>
              <a:t>Per rit komen er twee schaatsers aan de start, die iedere ronde van baan wisselen. Je kunt je tenslotte voorstellen, dat de rijder in de buitenbaan anders elke keer de grotere bocht moet maken en dus een langere afstand rijdt dan zijn tegenstander in de binnenbaan. Het doel van een langebaanwedstrijd is om de snelste tijd neer te zetten van alle schaatsers. </a:t>
            </a:r>
          </a:p>
        </p:txBody>
      </p:sp>
      <p:sp>
        <p:nvSpPr>
          <p:cNvPr name="TextBox 30" id="30"/>
          <p:cNvSpPr txBox="true"/>
          <p:nvPr/>
        </p:nvSpPr>
        <p:spPr>
          <a:xfrm rot="0">
            <a:off x="269506" y="4197924"/>
            <a:ext cx="2293808" cy="538258"/>
          </a:xfrm>
          <a:prstGeom prst="rect">
            <a:avLst/>
          </a:prstGeom>
        </p:spPr>
        <p:txBody>
          <a:bodyPr anchor="t" rtlCol="false" tIns="0" lIns="0" bIns="0" rIns="0">
            <a:spAutoFit/>
          </a:bodyPr>
          <a:lstStyle/>
          <a:p>
            <a:pPr algn="ctr">
              <a:lnSpc>
                <a:spcPts val="3632"/>
              </a:lnSpc>
            </a:pPr>
            <a:r>
              <a:rPr lang="en-US" sz="2594">
                <a:solidFill>
                  <a:srgbClr val="EAF6FE"/>
                </a:solidFill>
                <a:latin typeface="ITC Franklin Gothic"/>
                <a:ea typeface="ITC Franklin Gothic"/>
                <a:cs typeface="ITC Franklin Gothic"/>
                <a:sym typeface="ITC Franklin Gothic"/>
              </a:rPr>
              <a:t>Wist je dat? </a:t>
            </a:r>
          </a:p>
        </p:txBody>
      </p:sp>
      <p:sp>
        <p:nvSpPr>
          <p:cNvPr name="TextBox 31" id="31"/>
          <p:cNvSpPr txBox="true"/>
          <p:nvPr/>
        </p:nvSpPr>
        <p:spPr>
          <a:xfrm rot="0">
            <a:off x="847636" y="4939557"/>
            <a:ext cx="4581659" cy="436245"/>
          </a:xfrm>
          <a:prstGeom prst="rect">
            <a:avLst/>
          </a:prstGeom>
        </p:spPr>
        <p:txBody>
          <a:bodyPr anchor="t" rtlCol="false" tIns="0" lIns="0" bIns="0" rIns="0">
            <a:spAutoFit/>
          </a:bodyPr>
          <a:lstStyle/>
          <a:p>
            <a:pPr algn="l">
              <a:lnSpc>
                <a:spcPts val="1679"/>
              </a:lnSpc>
              <a:spcBef>
                <a:spcPct val="0"/>
              </a:spcBef>
            </a:pPr>
            <a:r>
              <a:rPr lang="en-US" sz="1200">
                <a:solidFill>
                  <a:srgbClr val="FFFFFF"/>
                </a:solidFill>
                <a:latin typeface="ITC Franklin Gothic Std"/>
                <a:ea typeface="ITC Franklin Gothic Std"/>
                <a:cs typeface="ITC Franklin Gothic Std"/>
                <a:sym typeface="ITC Franklin Gothic Std"/>
              </a:rPr>
              <a:t>De naam langebaanschaatsen komt van de 400-meterbaan, die langer is dan de kortebaan (160 meter) die ooit populairder was?</a:t>
            </a:r>
          </a:p>
        </p:txBody>
      </p:sp>
      <p:sp>
        <p:nvSpPr>
          <p:cNvPr name="TextBox 32" id="32"/>
          <p:cNvSpPr txBox="true"/>
          <p:nvPr/>
        </p:nvSpPr>
        <p:spPr>
          <a:xfrm rot="0">
            <a:off x="847636" y="5549157"/>
            <a:ext cx="4581659" cy="436245"/>
          </a:xfrm>
          <a:prstGeom prst="rect">
            <a:avLst/>
          </a:prstGeom>
        </p:spPr>
        <p:txBody>
          <a:bodyPr anchor="t" rtlCol="false" tIns="0" lIns="0" bIns="0" rIns="0">
            <a:spAutoFit/>
          </a:bodyPr>
          <a:lstStyle/>
          <a:p>
            <a:pPr algn="l">
              <a:lnSpc>
                <a:spcPts val="1679"/>
              </a:lnSpc>
              <a:spcBef>
                <a:spcPct val="0"/>
              </a:spcBef>
            </a:pPr>
            <a:r>
              <a:rPr lang="en-US" sz="1200">
                <a:solidFill>
                  <a:srgbClr val="FFFFFF"/>
                </a:solidFill>
                <a:latin typeface="ITC Franklin Gothic Std"/>
                <a:ea typeface="ITC Franklin Gothic Std"/>
                <a:cs typeface="ITC Franklin Gothic Std"/>
                <a:sym typeface="ITC Franklin Gothic Std"/>
              </a:rPr>
              <a:t>I</a:t>
            </a:r>
            <a:r>
              <a:rPr lang="en-US" sz="1200">
                <a:solidFill>
                  <a:srgbClr val="FFFFFF"/>
                </a:solidFill>
                <a:latin typeface="ITC Franklin Gothic Std"/>
                <a:ea typeface="ITC Franklin Gothic Std"/>
                <a:cs typeface="ITC Franklin Gothic Std"/>
                <a:sym typeface="ITC Franklin Gothic Std"/>
              </a:rPr>
              <a:t>n 1924 schaatsen voor het eerst een olympische sport was? Toen mochten alleen mannen meedoen. </a:t>
            </a:r>
          </a:p>
        </p:txBody>
      </p:sp>
      <p:sp>
        <p:nvSpPr>
          <p:cNvPr name="TextBox 33" id="33"/>
          <p:cNvSpPr txBox="true"/>
          <p:nvPr/>
        </p:nvSpPr>
        <p:spPr>
          <a:xfrm rot="0">
            <a:off x="847636" y="6185427"/>
            <a:ext cx="4581659" cy="436245"/>
          </a:xfrm>
          <a:prstGeom prst="rect">
            <a:avLst/>
          </a:prstGeom>
        </p:spPr>
        <p:txBody>
          <a:bodyPr anchor="t" rtlCol="false" tIns="0" lIns="0" bIns="0" rIns="0">
            <a:spAutoFit/>
          </a:bodyPr>
          <a:lstStyle/>
          <a:p>
            <a:pPr algn="l">
              <a:lnSpc>
                <a:spcPts val="1679"/>
              </a:lnSpc>
              <a:spcBef>
                <a:spcPct val="0"/>
              </a:spcBef>
            </a:pPr>
            <a:r>
              <a:rPr lang="en-US" sz="1200">
                <a:solidFill>
                  <a:srgbClr val="FFFFFF"/>
                </a:solidFill>
                <a:latin typeface="ITC Franklin Gothic Std"/>
                <a:ea typeface="ITC Franklin Gothic Std"/>
                <a:cs typeface="ITC Franklin Gothic Std"/>
                <a:sym typeface="ITC Franklin Gothic Std"/>
              </a:rPr>
              <a:t>I</a:t>
            </a:r>
            <a:r>
              <a:rPr lang="en-US" sz="1200">
                <a:solidFill>
                  <a:srgbClr val="FFFFFF"/>
                </a:solidFill>
                <a:latin typeface="ITC Franklin Gothic Std"/>
                <a:ea typeface="ITC Franklin Gothic Std"/>
                <a:cs typeface="ITC Franklin Gothic Std"/>
                <a:sym typeface="ITC Franklin Gothic Std"/>
              </a:rPr>
              <a:t>n Heerenveen de bekendste ijshal van Nederland staat en misschien wel van de wereld? Deze ijshal heet Thialf. </a:t>
            </a:r>
          </a:p>
        </p:txBody>
      </p:sp>
      <p:sp>
        <p:nvSpPr>
          <p:cNvPr name="TextBox 34" id="34"/>
          <p:cNvSpPr txBox="true"/>
          <p:nvPr/>
        </p:nvSpPr>
        <p:spPr>
          <a:xfrm rot="0">
            <a:off x="5917586" y="2276285"/>
            <a:ext cx="4621671" cy="498438"/>
          </a:xfrm>
          <a:prstGeom prst="rect">
            <a:avLst/>
          </a:prstGeom>
        </p:spPr>
        <p:txBody>
          <a:bodyPr anchor="t" rtlCol="false" tIns="0" lIns="0" bIns="0" rIns="0">
            <a:spAutoFit/>
          </a:bodyPr>
          <a:lstStyle/>
          <a:p>
            <a:pPr algn="ctr">
              <a:lnSpc>
                <a:spcPts val="3499"/>
              </a:lnSpc>
            </a:pPr>
            <a:r>
              <a:rPr lang="en-US" sz="2499">
                <a:solidFill>
                  <a:srgbClr val="FF6E00"/>
                </a:solidFill>
                <a:latin typeface="ITC Franklin Gothic"/>
                <a:ea typeface="ITC Franklin Gothic"/>
                <a:cs typeface="ITC Franklin Gothic"/>
                <a:sym typeface="ITC Franklin Gothic"/>
              </a:rPr>
              <a:t>Onderdelen langebaanschaatsen</a:t>
            </a:r>
          </a:p>
        </p:txBody>
      </p:sp>
      <p:sp>
        <p:nvSpPr>
          <p:cNvPr name="TextBox 35" id="35"/>
          <p:cNvSpPr txBox="true"/>
          <p:nvPr/>
        </p:nvSpPr>
        <p:spPr>
          <a:xfrm rot="0">
            <a:off x="6463906" y="2947991"/>
            <a:ext cx="838712" cy="271850"/>
          </a:xfrm>
          <a:prstGeom prst="rect">
            <a:avLst/>
          </a:prstGeom>
        </p:spPr>
        <p:txBody>
          <a:bodyPr anchor="t" rtlCol="false" tIns="0" lIns="0" bIns="0" rIns="0">
            <a:spAutoFit/>
          </a:bodyPr>
          <a:lstStyle/>
          <a:p>
            <a:pPr algn="ctr">
              <a:lnSpc>
                <a:spcPts val="1993"/>
              </a:lnSpc>
            </a:pPr>
            <a:r>
              <a:rPr lang="en-US" sz="1423">
                <a:solidFill>
                  <a:srgbClr val="FFFFFF"/>
                </a:solidFill>
                <a:latin typeface="ITC Franklin Gothic Std"/>
                <a:ea typeface="ITC Franklin Gothic Std"/>
                <a:cs typeface="ITC Franklin Gothic Std"/>
                <a:sym typeface="ITC Franklin Gothic Std"/>
              </a:rPr>
              <a:t>500 meter</a:t>
            </a:r>
          </a:p>
        </p:txBody>
      </p:sp>
      <p:sp>
        <p:nvSpPr>
          <p:cNvPr name="TextBox 36" id="36"/>
          <p:cNvSpPr txBox="true"/>
          <p:nvPr/>
        </p:nvSpPr>
        <p:spPr>
          <a:xfrm rot="0">
            <a:off x="6463906" y="3269232"/>
            <a:ext cx="947192" cy="271850"/>
          </a:xfrm>
          <a:prstGeom prst="rect">
            <a:avLst/>
          </a:prstGeom>
        </p:spPr>
        <p:txBody>
          <a:bodyPr anchor="t" rtlCol="false" tIns="0" lIns="0" bIns="0" rIns="0">
            <a:spAutoFit/>
          </a:bodyPr>
          <a:lstStyle/>
          <a:p>
            <a:pPr algn="ctr">
              <a:lnSpc>
                <a:spcPts val="1993"/>
              </a:lnSpc>
            </a:pPr>
            <a:r>
              <a:rPr lang="en-US" sz="1423">
                <a:solidFill>
                  <a:srgbClr val="FFFFFF"/>
                </a:solidFill>
                <a:latin typeface="ITC Franklin Gothic Std"/>
                <a:ea typeface="ITC Franklin Gothic Std"/>
                <a:cs typeface="ITC Franklin Gothic Std"/>
                <a:sym typeface="ITC Franklin Gothic Std"/>
              </a:rPr>
              <a:t>1000 meter</a:t>
            </a:r>
          </a:p>
        </p:txBody>
      </p:sp>
      <p:sp>
        <p:nvSpPr>
          <p:cNvPr name="TextBox 37" id="37"/>
          <p:cNvSpPr txBox="true"/>
          <p:nvPr/>
        </p:nvSpPr>
        <p:spPr>
          <a:xfrm rot="0">
            <a:off x="6463906" y="3589694"/>
            <a:ext cx="947192" cy="271850"/>
          </a:xfrm>
          <a:prstGeom prst="rect">
            <a:avLst/>
          </a:prstGeom>
        </p:spPr>
        <p:txBody>
          <a:bodyPr anchor="t" rtlCol="false" tIns="0" lIns="0" bIns="0" rIns="0">
            <a:spAutoFit/>
          </a:bodyPr>
          <a:lstStyle/>
          <a:p>
            <a:pPr algn="ctr">
              <a:lnSpc>
                <a:spcPts val="1993"/>
              </a:lnSpc>
            </a:pPr>
            <a:r>
              <a:rPr lang="en-US" sz="1423">
                <a:solidFill>
                  <a:srgbClr val="FFFFFF"/>
                </a:solidFill>
                <a:latin typeface="ITC Franklin Gothic Std"/>
                <a:ea typeface="ITC Franklin Gothic Std"/>
                <a:cs typeface="ITC Franklin Gothic Std"/>
                <a:sym typeface="ITC Franklin Gothic Std"/>
              </a:rPr>
              <a:t>1500 meter</a:t>
            </a:r>
          </a:p>
        </p:txBody>
      </p:sp>
      <p:sp>
        <p:nvSpPr>
          <p:cNvPr name="TextBox 38" id="38"/>
          <p:cNvSpPr txBox="true"/>
          <p:nvPr/>
        </p:nvSpPr>
        <p:spPr>
          <a:xfrm rot="0">
            <a:off x="6463906" y="3926426"/>
            <a:ext cx="2136559" cy="271850"/>
          </a:xfrm>
          <a:prstGeom prst="rect">
            <a:avLst/>
          </a:prstGeom>
        </p:spPr>
        <p:txBody>
          <a:bodyPr anchor="t" rtlCol="false" tIns="0" lIns="0" bIns="0" rIns="0">
            <a:spAutoFit/>
          </a:bodyPr>
          <a:lstStyle/>
          <a:p>
            <a:pPr algn="ctr">
              <a:lnSpc>
                <a:spcPts val="1993"/>
              </a:lnSpc>
            </a:pPr>
            <a:r>
              <a:rPr lang="en-US" sz="1423">
                <a:solidFill>
                  <a:srgbClr val="FFFFFF"/>
                </a:solidFill>
                <a:latin typeface="ITC Franklin Gothic Std"/>
                <a:ea typeface="ITC Franklin Gothic Std"/>
                <a:cs typeface="ITC Franklin Gothic Std"/>
                <a:sym typeface="ITC Franklin Gothic Std"/>
              </a:rPr>
              <a:t>3000 (v) / 5000 (m) meter</a:t>
            </a:r>
          </a:p>
        </p:txBody>
      </p:sp>
      <p:sp>
        <p:nvSpPr>
          <p:cNvPr name="TextBox 39" id="39"/>
          <p:cNvSpPr txBox="true"/>
          <p:nvPr/>
        </p:nvSpPr>
        <p:spPr>
          <a:xfrm rot="0">
            <a:off x="6463906" y="4295700"/>
            <a:ext cx="2245040" cy="271850"/>
          </a:xfrm>
          <a:prstGeom prst="rect">
            <a:avLst/>
          </a:prstGeom>
        </p:spPr>
        <p:txBody>
          <a:bodyPr anchor="t" rtlCol="false" tIns="0" lIns="0" bIns="0" rIns="0">
            <a:spAutoFit/>
          </a:bodyPr>
          <a:lstStyle/>
          <a:p>
            <a:pPr algn="ctr">
              <a:lnSpc>
                <a:spcPts val="1993"/>
              </a:lnSpc>
            </a:pPr>
            <a:r>
              <a:rPr lang="en-US" sz="1423">
                <a:solidFill>
                  <a:srgbClr val="FFFFFF"/>
                </a:solidFill>
                <a:latin typeface="ITC Franklin Gothic Std"/>
                <a:ea typeface="ITC Franklin Gothic Std"/>
                <a:cs typeface="ITC Franklin Gothic Std"/>
                <a:sym typeface="ITC Franklin Gothic Std"/>
              </a:rPr>
              <a:t>5000 (v) / 10000 (m) meter</a:t>
            </a:r>
          </a:p>
        </p:txBody>
      </p:sp>
      <p:sp>
        <p:nvSpPr>
          <p:cNvPr name="TextBox 40" id="40"/>
          <p:cNvSpPr txBox="true"/>
          <p:nvPr/>
        </p:nvSpPr>
        <p:spPr>
          <a:xfrm rot="0">
            <a:off x="6463906" y="4697516"/>
            <a:ext cx="3969668" cy="777586"/>
          </a:xfrm>
          <a:prstGeom prst="rect">
            <a:avLst/>
          </a:prstGeom>
        </p:spPr>
        <p:txBody>
          <a:bodyPr anchor="t" rtlCol="false" tIns="0" lIns="0" bIns="0" rIns="0">
            <a:spAutoFit/>
          </a:bodyPr>
          <a:lstStyle/>
          <a:p>
            <a:pPr algn="l">
              <a:lnSpc>
                <a:spcPts val="1993"/>
              </a:lnSpc>
            </a:pPr>
            <a:r>
              <a:rPr lang="en-US" sz="1423">
                <a:solidFill>
                  <a:srgbClr val="FFFFFF"/>
                </a:solidFill>
                <a:latin typeface="ITC Franklin Gothic Std"/>
                <a:ea typeface="ITC Franklin Gothic Std"/>
                <a:cs typeface="ITC Franklin Gothic Std"/>
                <a:sym typeface="ITC Franklin Gothic Std"/>
              </a:rPr>
              <a:t>Mass start (ongeveer 20 rijders tegelijkertijd in de baan, degene die als eerste over de streep komt, wint)</a:t>
            </a:r>
          </a:p>
        </p:txBody>
      </p:sp>
      <p:sp>
        <p:nvSpPr>
          <p:cNvPr name="TextBox 41" id="41"/>
          <p:cNvSpPr txBox="true"/>
          <p:nvPr/>
        </p:nvSpPr>
        <p:spPr>
          <a:xfrm rot="0">
            <a:off x="6463906" y="5523713"/>
            <a:ext cx="3969668" cy="525387"/>
          </a:xfrm>
          <a:prstGeom prst="rect">
            <a:avLst/>
          </a:prstGeom>
        </p:spPr>
        <p:txBody>
          <a:bodyPr anchor="t" rtlCol="false" tIns="0" lIns="0" bIns="0" rIns="0">
            <a:spAutoFit/>
          </a:bodyPr>
          <a:lstStyle/>
          <a:p>
            <a:pPr algn="l">
              <a:lnSpc>
                <a:spcPts val="1993"/>
              </a:lnSpc>
            </a:pPr>
            <a:r>
              <a:rPr lang="en-US" sz="1423">
                <a:solidFill>
                  <a:srgbClr val="FFFFFF"/>
                </a:solidFill>
                <a:latin typeface="ITC Franklin Gothic Std"/>
                <a:ea typeface="ITC Franklin Gothic Std"/>
                <a:cs typeface="ITC Franklin Gothic Std"/>
                <a:sym typeface="ITC Franklin Gothic Std"/>
              </a:rPr>
              <a:t>Teamsprint (drie rijders starten, elke ronde valt er eentje af en na drie rondes finisht er één rijder)</a:t>
            </a:r>
          </a:p>
        </p:txBody>
      </p:sp>
      <p:sp>
        <p:nvSpPr>
          <p:cNvPr name="TextBox 42" id="42"/>
          <p:cNvSpPr txBox="true"/>
          <p:nvPr/>
        </p:nvSpPr>
        <p:spPr>
          <a:xfrm rot="0">
            <a:off x="6463906" y="6179066"/>
            <a:ext cx="3969668" cy="525387"/>
          </a:xfrm>
          <a:prstGeom prst="rect">
            <a:avLst/>
          </a:prstGeom>
        </p:spPr>
        <p:txBody>
          <a:bodyPr anchor="t" rtlCol="false" tIns="0" lIns="0" bIns="0" rIns="0">
            <a:spAutoFit/>
          </a:bodyPr>
          <a:lstStyle/>
          <a:p>
            <a:pPr algn="l">
              <a:lnSpc>
                <a:spcPts val="1993"/>
              </a:lnSpc>
            </a:pPr>
            <a:r>
              <a:rPr lang="en-US" sz="1423">
                <a:solidFill>
                  <a:srgbClr val="FFFFFF"/>
                </a:solidFill>
                <a:latin typeface="ITC Franklin Gothic Std"/>
                <a:ea typeface="ITC Franklin Gothic Std"/>
                <a:cs typeface="ITC Franklin Gothic Std"/>
                <a:sym typeface="ITC Franklin Gothic Std"/>
              </a:rPr>
              <a:t>Ploegenachtervolging (drie rijders van één team achter elkaar)</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EAF6FE"/>
        </a:solidFill>
      </p:bgPr>
    </p:bg>
    <p:spTree>
      <p:nvGrpSpPr>
        <p:cNvPr id="1" name=""/>
        <p:cNvGrpSpPr/>
        <p:nvPr/>
      </p:nvGrpSpPr>
      <p:grpSpPr>
        <a:xfrm>
          <a:off x="0" y="0"/>
          <a:ext cx="0" cy="0"/>
          <a:chOff x="0" y="0"/>
          <a:chExt cx="0" cy="0"/>
        </a:xfrm>
      </p:grpSpPr>
      <p:sp>
        <p:nvSpPr>
          <p:cNvPr name="Freeform 2" id="2"/>
          <p:cNvSpPr/>
          <p:nvPr/>
        </p:nvSpPr>
        <p:spPr>
          <a:xfrm flipH="false" flipV="false" rot="0">
            <a:off x="-161925" y="-161925"/>
            <a:ext cx="11015850" cy="7883850"/>
          </a:xfrm>
          <a:custGeom>
            <a:avLst/>
            <a:gdLst/>
            <a:ahLst/>
            <a:cxnLst/>
            <a:rect r="r" b="b" t="t" l="l"/>
            <a:pathLst>
              <a:path h="7883850" w="11015850">
                <a:moveTo>
                  <a:pt x="0" y="0"/>
                </a:moveTo>
                <a:lnTo>
                  <a:pt x="11015850" y="0"/>
                </a:lnTo>
                <a:lnTo>
                  <a:pt x="11015850" y="7883850"/>
                </a:lnTo>
                <a:lnTo>
                  <a:pt x="0" y="7883850"/>
                </a:lnTo>
                <a:lnTo>
                  <a:pt x="0" y="0"/>
                </a:lnTo>
                <a:close/>
              </a:path>
            </a:pathLst>
          </a:custGeom>
          <a:blipFill>
            <a:blip r:embed="rId2"/>
            <a:stretch>
              <a:fillRect l="0" t="0" r="-6487" b="0"/>
            </a:stretch>
          </a:blipFill>
        </p:spPr>
      </p:sp>
      <p:grpSp>
        <p:nvGrpSpPr>
          <p:cNvPr name="Group 3" id="3"/>
          <p:cNvGrpSpPr/>
          <p:nvPr/>
        </p:nvGrpSpPr>
        <p:grpSpPr>
          <a:xfrm rot="0">
            <a:off x="-78669" y="-68805"/>
            <a:ext cx="10849337" cy="7697610"/>
            <a:chOff x="0" y="0"/>
            <a:chExt cx="3888158" cy="2758650"/>
          </a:xfrm>
        </p:grpSpPr>
        <p:sp>
          <p:nvSpPr>
            <p:cNvPr name="Freeform 4" id="4"/>
            <p:cNvSpPr/>
            <p:nvPr/>
          </p:nvSpPr>
          <p:spPr>
            <a:xfrm flipH="false" flipV="false" rot="0">
              <a:off x="0" y="0"/>
              <a:ext cx="3888158" cy="2758650"/>
            </a:xfrm>
            <a:custGeom>
              <a:avLst/>
              <a:gdLst/>
              <a:ahLst/>
              <a:cxnLst/>
              <a:rect r="r" b="b" t="t" l="l"/>
              <a:pathLst>
                <a:path h="2758650" w="3888158">
                  <a:moveTo>
                    <a:pt x="0" y="0"/>
                  </a:moveTo>
                  <a:lnTo>
                    <a:pt x="3888158" y="0"/>
                  </a:lnTo>
                  <a:lnTo>
                    <a:pt x="3888158" y="2758650"/>
                  </a:lnTo>
                  <a:lnTo>
                    <a:pt x="0" y="2758650"/>
                  </a:lnTo>
                  <a:close/>
                </a:path>
              </a:pathLst>
            </a:custGeom>
            <a:solidFill>
              <a:srgbClr val="0038A5">
                <a:alpha val="81961"/>
              </a:srgbClr>
            </a:solidFill>
          </p:spPr>
        </p:sp>
        <p:sp>
          <p:nvSpPr>
            <p:cNvPr name="TextBox 5" id="5"/>
            <p:cNvSpPr txBox="true"/>
            <p:nvPr/>
          </p:nvSpPr>
          <p:spPr>
            <a:xfrm>
              <a:off x="0" y="-47625"/>
              <a:ext cx="3888158" cy="2806275"/>
            </a:xfrm>
            <a:prstGeom prst="rect">
              <a:avLst/>
            </a:prstGeom>
          </p:spPr>
          <p:txBody>
            <a:bodyPr anchor="ctr" rtlCol="false" tIns="50800" lIns="50800" bIns="50800" rIns="50800"/>
            <a:lstStyle/>
            <a:p>
              <a:pPr algn="ctr">
                <a:lnSpc>
                  <a:spcPts val="1535"/>
                </a:lnSpc>
              </a:pPr>
            </a:p>
          </p:txBody>
        </p:sp>
      </p:grpSp>
      <p:sp>
        <p:nvSpPr>
          <p:cNvPr name="Freeform 6" id="6"/>
          <p:cNvSpPr/>
          <p:nvPr/>
        </p:nvSpPr>
        <p:spPr>
          <a:xfrm flipH="false" flipV="false" rot="659130">
            <a:off x="7543616" y="1651313"/>
            <a:ext cx="1432005" cy="2148007"/>
          </a:xfrm>
          <a:custGeom>
            <a:avLst/>
            <a:gdLst/>
            <a:ahLst/>
            <a:cxnLst/>
            <a:rect r="r" b="b" t="t" l="l"/>
            <a:pathLst>
              <a:path h="2148007" w="1432005">
                <a:moveTo>
                  <a:pt x="0" y="0"/>
                </a:moveTo>
                <a:lnTo>
                  <a:pt x="1432005" y="0"/>
                </a:lnTo>
                <a:lnTo>
                  <a:pt x="1432005" y="2148007"/>
                </a:lnTo>
                <a:lnTo>
                  <a:pt x="0" y="2148007"/>
                </a:lnTo>
                <a:lnTo>
                  <a:pt x="0" y="0"/>
                </a:lnTo>
                <a:close/>
              </a:path>
            </a:pathLst>
          </a:custGeom>
          <a:blipFill>
            <a:blip r:embed="rId3"/>
            <a:stretch>
              <a:fillRect l="0" t="0" r="0" b="0"/>
            </a:stretch>
          </a:blipFill>
        </p:spPr>
      </p:sp>
      <p:sp>
        <p:nvSpPr>
          <p:cNvPr name="Freeform 7" id="7"/>
          <p:cNvSpPr/>
          <p:nvPr/>
        </p:nvSpPr>
        <p:spPr>
          <a:xfrm flipH="false" flipV="false" rot="-457062">
            <a:off x="6165175" y="2340172"/>
            <a:ext cx="1559506" cy="1647365"/>
          </a:xfrm>
          <a:custGeom>
            <a:avLst/>
            <a:gdLst/>
            <a:ahLst/>
            <a:cxnLst/>
            <a:rect r="r" b="b" t="t" l="l"/>
            <a:pathLst>
              <a:path h="1647365" w="1559506">
                <a:moveTo>
                  <a:pt x="0" y="0"/>
                </a:moveTo>
                <a:lnTo>
                  <a:pt x="1559506" y="0"/>
                </a:lnTo>
                <a:lnTo>
                  <a:pt x="1559506" y="1647365"/>
                </a:lnTo>
                <a:lnTo>
                  <a:pt x="0" y="1647365"/>
                </a:lnTo>
                <a:lnTo>
                  <a:pt x="0" y="0"/>
                </a:lnTo>
                <a:close/>
              </a:path>
            </a:pathLst>
          </a:custGeom>
          <a:blipFill>
            <a:blip r:embed="rId4"/>
            <a:stretch>
              <a:fillRect l="0" t="0" r="0" b="0"/>
            </a:stretch>
          </a:blipFill>
        </p:spPr>
      </p:sp>
      <p:sp>
        <p:nvSpPr>
          <p:cNvPr name="Freeform 8" id="8"/>
          <p:cNvSpPr/>
          <p:nvPr/>
        </p:nvSpPr>
        <p:spPr>
          <a:xfrm flipH="false" flipV="false" rot="0">
            <a:off x="7960338" y="3718110"/>
            <a:ext cx="1825114" cy="1215982"/>
          </a:xfrm>
          <a:custGeom>
            <a:avLst/>
            <a:gdLst/>
            <a:ahLst/>
            <a:cxnLst/>
            <a:rect r="r" b="b" t="t" l="l"/>
            <a:pathLst>
              <a:path h="1215982" w="1825114">
                <a:moveTo>
                  <a:pt x="0" y="0"/>
                </a:moveTo>
                <a:lnTo>
                  <a:pt x="1825115" y="0"/>
                </a:lnTo>
                <a:lnTo>
                  <a:pt x="1825115" y="1215982"/>
                </a:lnTo>
                <a:lnTo>
                  <a:pt x="0" y="1215982"/>
                </a:lnTo>
                <a:lnTo>
                  <a:pt x="0" y="0"/>
                </a:lnTo>
                <a:close/>
              </a:path>
            </a:pathLst>
          </a:custGeom>
          <a:blipFill>
            <a:blip r:embed="rId5"/>
            <a:stretch>
              <a:fillRect l="0" t="0" r="0" b="0"/>
            </a:stretch>
          </a:blipFill>
        </p:spPr>
      </p:sp>
      <p:sp>
        <p:nvSpPr>
          <p:cNvPr name="Freeform 9" id="9"/>
          <p:cNvSpPr/>
          <p:nvPr/>
        </p:nvSpPr>
        <p:spPr>
          <a:xfrm flipH="false" flipV="false" rot="-383186">
            <a:off x="6562236" y="3666065"/>
            <a:ext cx="1579675" cy="2028475"/>
          </a:xfrm>
          <a:custGeom>
            <a:avLst/>
            <a:gdLst/>
            <a:ahLst/>
            <a:cxnLst/>
            <a:rect r="r" b="b" t="t" l="l"/>
            <a:pathLst>
              <a:path h="2028475" w="1579675">
                <a:moveTo>
                  <a:pt x="0" y="0"/>
                </a:moveTo>
                <a:lnTo>
                  <a:pt x="1579675" y="0"/>
                </a:lnTo>
                <a:lnTo>
                  <a:pt x="1579675" y="2028475"/>
                </a:lnTo>
                <a:lnTo>
                  <a:pt x="0" y="2028475"/>
                </a:lnTo>
                <a:lnTo>
                  <a:pt x="0" y="0"/>
                </a:lnTo>
                <a:close/>
              </a:path>
            </a:pathLst>
          </a:custGeom>
          <a:blipFill>
            <a:blip r:embed="rId6"/>
            <a:stretch>
              <a:fillRect l="0" t="0" r="0" b="0"/>
            </a:stretch>
          </a:blipFill>
        </p:spPr>
      </p:sp>
      <p:sp>
        <p:nvSpPr>
          <p:cNvPr name="Freeform 10" id="10"/>
          <p:cNvSpPr/>
          <p:nvPr/>
        </p:nvSpPr>
        <p:spPr>
          <a:xfrm flipH="false" flipV="false" rot="-6231278">
            <a:off x="8651717" y="5276214"/>
            <a:ext cx="753799" cy="387264"/>
          </a:xfrm>
          <a:custGeom>
            <a:avLst/>
            <a:gdLst/>
            <a:ahLst/>
            <a:cxnLst/>
            <a:rect r="r" b="b" t="t" l="l"/>
            <a:pathLst>
              <a:path h="387264" w="753799">
                <a:moveTo>
                  <a:pt x="0" y="0"/>
                </a:moveTo>
                <a:lnTo>
                  <a:pt x="753799" y="0"/>
                </a:lnTo>
                <a:lnTo>
                  <a:pt x="753799" y="387264"/>
                </a:lnTo>
                <a:lnTo>
                  <a:pt x="0" y="38726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10568593">
            <a:off x="6857007" y="1273812"/>
            <a:ext cx="416444" cy="957342"/>
          </a:xfrm>
          <a:custGeom>
            <a:avLst/>
            <a:gdLst/>
            <a:ahLst/>
            <a:cxnLst/>
            <a:rect r="r" b="b" t="t" l="l"/>
            <a:pathLst>
              <a:path h="957342" w="416444">
                <a:moveTo>
                  <a:pt x="0" y="0"/>
                </a:moveTo>
                <a:lnTo>
                  <a:pt x="416444" y="0"/>
                </a:lnTo>
                <a:lnTo>
                  <a:pt x="416444" y="957342"/>
                </a:lnTo>
                <a:lnTo>
                  <a:pt x="0" y="95734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12" id="12"/>
          <p:cNvGrpSpPr/>
          <p:nvPr/>
        </p:nvGrpSpPr>
        <p:grpSpPr>
          <a:xfrm rot="0">
            <a:off x="369071" y="5506634"/>
            <a:ext cx="5272470" cy="1297366"/>
            <a:chOff x="0" y="0"/>
            <a:chExt cx="771690" cy="189885"/>
          </a:xfrm>
        </p:grpSpPr>
        <p:sp>
          <p:nvSpPr>
            <p:cNvPr name="Freeform 13" id="13"/>
            <p:cNvSpPr/>
            <p:nvPr/>
          </p:nvSpPr>
          <p:spPr>
            <a:xfrm flipH="false" flipV="false" rot="0">
              <a:off x="0" y="0"/>
              <a:ext cx="771690" cy="189885"/>
            </a:xfrm>
            <a:custGeom>
              <a:avLst/>
              <a:gdLst/>
              <a:ahLst/>
              <a:cxnLst/>
              <a:rect r="r" b="b" t="t" l="l"/>
              <a:pathLst>
                <a:path h="189885" w="771690">
                  <a:moveTo>
                    <a:pt x="21796" y="0"/>
                  </a:moveTo>
                  <a:lnTo>
                    <a:pt x="749894" y="0"/>
                  </a:lnTo>
                  <a:cubicBezTo>
                    <a:pt x="761931" y="0"/>
                    <a:pt x="771690" y="9758"/>
                    <a:pt x="771690" y="21796"/>
                  </a:cubicBezTo>
                  <a:lnTo>
                    <a:pt x="771690" y="168089"/>
                  </a:lnTo>
                  <a:cubicBezTo>
                    <a:pt x="771690" y="180127"/>
                    <a:pt x="761931" y="189885"/>
                    <a:pt x="749894" y="189885"/>
                  </a:cubicBezTo>
                  <a:lnTo>
                    <a:pt x="21796" y="189885"/>
                  </a:lnTo>
                  <a:cubicBezTo>
                    <a:pt x="16015" y="189885"/>
                    <a:pt x="10471" y="187589"/>
                    <a:pt x="6384" y="183501"/>
                  </a:cubicBezTo>
                  <a:cubicBezTo>
                    <a:pt x="2296" y="179414"/>
                    <a:pt x="0" y="173870"/>
                    <a:pt x="0" y="168089"/>
                  </a:cubicBezTo>
                  <a:lnTo>
                    <a:pt x="0" y="21796"/>
                  </a:lnTo>
                  <a:cubicBezTo>
                    <a:pt x="0" y="9758"/>
                    <a:pt x="9758" y="0"/>
                    <a:pt x="21796" y="0"/>
                  </a:cubicBezTo>
                  <a:close/>
                </a:path>
              </a:pathLst>
            </a:custGeom>
            <a:solidFill>
              <a:srgbClr val="FF6E00"/>
            </a:solidFill>
          </p:spPr>
        </p:sp>
        <p:sp>
          <p:nvSpPr>
            <p:cNvPr name="TextBox 14" id="14"/>
            <p:cNvSpPr txBox="true"/>
            <p:nvPr/>
          </p:nvSpPr>
          <p:spPr>
            <a:xfrm>
              <a:off x="0" y="-57150"/>
              <a:ext cx="771690" cy="247035"/>
            </a:xfrm>
            <a:prstGeom prst="rect">
              <a:avLst/>
            </a:prstGeom>
          </p:spPr>
          <p:txBody>
            <a:bodyPr anchor="ctr" rtlCol="false" tIns="50800" lIns="50800" bIns="50800" rIns="50800"/>
            <a:lstStyle/>
            <a:p>
              <a:pPr algn="ctr">
                <a:lnSpc>
                  <a:spcPts val="1960"/>
                </a:lnSpc>
              </a:pPr>
            </a:p>
          </p:txBody>
        </p:sp>
      </p:grpSp>
      <p:sp>
        <p:nvSpPr>
          <p:cNvPr name="Freeform 15" id="15"/>
          <p:cNvSpPr/>
          <p:nvPr/>
        </p:nvSpPr>
        <p:spPr>
          <a:xfrm flipH="true" flipV="false" rot="0">
            <a:off x="557045" y="5700150"/>
            <a:ext cx="250321" cy="212090"/>
          </a:xfrm>
          <a:custGeom>
            <a:avLst/>
            <a:gdLst/>
            <a:ahLst/>
            <a:cxnLst/>
            <a:rect r="r" b="b" t="t" l="l"/>
            <a:pathLst>
              <a:path h="212090" w="250321">
                <a:moveTo>
                  <a:pt x="250320" y="0"/>
                </a:moveTo>
                <a:lnTo>
                  <a:pt x="0" y="0"/>
                </a:lnTo>
                <a:lnTo>
                  <a:pt x="0" y="212090"/>
                </a:lnTo>
                <a:lnTo>
                  <a:pt x="250320" y="212090"/>
                </a:lnTo>
                <a:lnTo>
                  <a:pt x="25032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6" id="16"/>
          <p:cNvSpPr/>
          <p:nvPr/>
        </p:nvSpPr>
        <p:spPr>
          <a:xfrm flipH="true" flipV="false" rot="0">
            <a:off x="595471" y="6361180"/>
            <a:ext cx="250321" cy="212090"/>
          </a:xfrm>
          <a:custGeom>
            <a:avLst/>
            <a:gdLst/>
            <a:ahLst/>
            <a:cxnLst/>
            <a:rect r="r" b="b" t="t" l="l"/>
            <a:pathLst>
              <a:path h="212090" w="250321">
                <a:moveTo>
                  <a:pt x="250321" y="0"/>
                </a:moveTo>
                <a:lnTo>
                  <a:pt x="0" y="0"/>
                </a:lnTo>
                <a:lnTo>
                  <a:pt x="0" y="212090"/>
                </a:lnTo>
                <a:lnTo>
                  <a:pt x="250321" y="212090"/>
                </a:lnTo>
                <a:lnTo>
                  <a:pt x="250321"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7" id="17"/>
          <p:cNvSpPr txBox="true"/>
          <p:nvPr/>
        </p:nvSpPr>
        <p:spPr>
          <a:xfrm rot="0">
            <a:off x="369071" y="660814"/>
            <a:ext cx="3222315" cy="600076"/>
          </a:xfrm>
          <a:prstGeom prst="rect">
            <a:avLst/>
          </a:prstGeom>
        </p:spPr>
        <p:txBody>
          <a:bodyPr anchor="t" rtlCol="false" tIns="0" lIns="0" bIns="0" rIns="0">
            <a:spAutoFit/>
          </a:bodyPr>
          <a:lstStyle/>
          <a:p>
            <a:pPr algn="ctr">
              <a:lnSpc>
                <a:spcPts val="4199"/>
              </a:lnSpc>
            </a:pPr>
            <a:r>
              <a:rPr lang="en-US" sz="2999">
                <a:solidFill>
                  <a:srgbClr val="FF6E00"/>
                </a:solidFill>
                <a:latin typeface="ITC Franklin Gothic"/>
                <a:ea typeface="ITC Franklin Gothic"/>
                <a:cs typeface="ITC Franklin Gothic"/>
                <a:sym typeface="ITC Franklin Gothic"/>
              </a:rPr>
              <a:t>Olympische Spelen</a:t>
            </a:r>
          </a:p>
        </p:txBody>
      </p:sp>
      <p:sp>
        <p:nvSpPr>
          <p:cNvPr name="TextBox 18" id="18"/>
          <p:cNvSpPr txBox="true"/>
          <p:nvPr/>
        </p:nvSpPr>
        <p:spPr>
          <a:xfrm rot="0">
            <a:off x="7065229" y="914936"/>
            <a:ext cx="3104296" cy="436245"/>
          </a:xfrm>
          <a:prstGeom prst="rect">
            <a:avLst/>
          </a:prstGeom>
        </p:spPr>
        <p:txBody>
          <a:bodyPr anchor="t" rtlCol="false" tIns="0" lIns="0" bIns="0" rIns="0">
            <a:spAutoFit/>
          </a:bodyPr>
          <a:lstStyle/>
          <a:p>
            <a:pPr algn="ctr">
              <a:lnSpc>
                <a:spcPts val="1679"/>
              </a:lnSpc>
              <a:spcBef>
                <a:spcPct val="0"/>
              </a:spcBef>
            </a:pPr>
            <a:r>
              <a:rPr lang="en-US" sz="1200">
                <a:solidFill>
                  <a:srgbClr val="FF6E00"/>
                </a:solidFill>
                <a:latin typeface="ITC Franklin Gothic Std"/>
                <a:ea typeface="ITC Franklin Gothic Std"/>
                <a:cs typeface="ITC Franklin Gothic Std"/>
                <a:sym typeface="ITC Franklin Gothic Std"/>
              </a:rPr>
              <a:t>Zij is de beste olympiër aller tijden met 13 medailles, waarvan 5 gouden. </a:t>
            </a:r>
          </a:p>
        </p:txBody>
      </p:sp>
      <p:sp>
        <p:nvSpPr>
          <p:cNvPr name="TextBox 19" id="19"/>
          <p:cNvSpPr txBox="true"/>
          <p:nvPr/>
        </p:nvSpPr>
        <p:spPr>
          <a:xfrm rot="0">
            <a:off x="6825282" y="6158205"/>
            <a:ext cx="3496772" cy="645795"/>
          </a:xfrm>
          <a:prstGeom prst="rect">
            <a:avLst/>
          </a:prstGeom>
        </p:spPr>
        <p:txBody>
          <a:bodyPr anchor="t" rtlCol="false" tIns="0" lIns="0" bIns="0" rIns="0">
            <a:spAutoFit/>
          </a:bodyPr>
          <a:lstStyle/>
          <a:p>
            <a:pPr algn="ctr">
              <a:lnSpc>
                <a:spcPts val="1679"/>
              </a:lnSpc>
              <a:spcBef>
                <a:spcPct val="0"/>
              </a:spcBef>
            </a:pPr>
            <a:r>
              <a:rPr lang="en-US" sz="1200">
                <a:solidFill>
                  <a:srgbClr val="FF6E00"/>
                </a:solidFill>
                <a:latin typeface="ITC Franklin Gothic Std"/>
                <a:ea typeface="ITC Franklin Gothic Std"/>
                <a:cs typeface="ITC Franklin Gothic Std"/>
                <a:sym typeface="ITC Franklin Gothic Std"/>
              </a:rPr>
              <a:t>De</a:t>
            </a:r>
            <a:r>
              <a:rPr lang="en-US" sz="1200">
                <a:solidFill>
                  <a:srgbClr val="FF6E00"/>
                </a:solidFill>
                <a:latin typeface="ITC Franklin Gothic Std"/>
                <a:ea typeface="ITC Franklin Gothic Std"/>
                <a:cs typeface="ITC Franklin Gothic Std"/>
                <a:sym typeface="ITC Franklin Gothic Std"/>
              </a:rPr>
              <a:t> meest succesvolle Nederlandse schaatser aller tijden. Hij won vier olympische titels en werd dertig keer (!) wereldkampioen. </a:t>
            </a:r>
          </a:p>
        </p:txBody>
      </p:sp>
      <p:sp>
        <p:nvSpPr>
          <p:cNvPr name="TextBox 20" id="20"/>
          <p:cNvSpPr txBox="true"/>
          <p:nvPr/>
        </p:nvSpPr>
        <p:spPr>
          <a:xfrm rot="0">
            <a:off x="7826988" y="432426"/>
            <a:ext cx="1556425" cy="513798"/>
          </a:xfrm>
          <a:prstGeom prst="rect">
            <a:avLst/>
          </a:prstGeom>
        </p:spPr>
        <p:txBody>
          <a:bodyPr anchor="t" rtlCol="false" tIns="0" lIns="0" bIns="0" rIns="0">
            <a:spAutoFit/>
          </a:bodyPr>
          <a:lstStyle/>
          <a:p>
            <a:pPr algn="ctr">
              <a:lnSpc>
                <a:spcPts val="3515"/>
              </a:lnSpc>
            </a:pPr>
            <a:r>
              <a:rPr lang="en-US" sz="2511">
                <a:solidFill>
                  <a:srgbClr val="EAF6FE"/>
                </a:solidFill>
                <a:latin typeface="ITC Franklin Gothic"/>
                <a:ea typeface="ITC Franklin Gothic"/>
                <a:cs typeface="ITC Franklin Gothic"/>
                <a:sym typeface="ITC Franklin Gothic"/>
              </a:rPr>
              <a:t>Ireen Wüst</a:t>
            </a:r>
          </a:p>
        </p:txBody>
      </p:sp>
      <p:sp>
        <p:nvSpPr>
          <p:cNvPr name="TextBox 21" id="21"/>
          <p:cNvSpPr txBox="true"/>
          <p:nvPr/>
        </p:nvSpPr>
        <p:spPr>
          <a:xfrm rot="0">
            <a:off x="7711554" y="5692032"/>
            <a:ext cx="1811647" cy="513798"/>
          </a:xfrm>
          <a:prstGeom prst="rect">
            <a:avLst/>
          </a:prstGeom>
        </p:spPr>
        <p:txBody>
          <a:bodyPr anchor="t" rtlCol="false" tIns="0" lIns="0" bIns="0" rIns="0">
            <a:spAutoFit/>
          </a:bodyPr>
          <a:lstStyle/>
          <a:p>
            <a:pPr algn="ctr">
              <a:lnSpc>
                <a:spcPts val="3515"/>
              </a:lnSpc>
            </a:pPr>
            <a:r>
              <a:rPr lang="en-US" sz="2511">
                <a:solidFill>
                  <a:srgbClr val="EAF6FE"/>
                </a:solidFill>
                <a:latin typeface="ITC Franklin Gothic"/>
                <a:ea typeface="ITC Franklin Gothic"/>
                <a:cs typeface="ITC Franklin Gothic"/>
                <a:sym typeface="ITC Franklin Gothic"/>
              </a:rPr>
              <a:t>Sven Kramer</a:t>
            </a:r>
          </a:p>
        </p:txBody>
      </p:sp>
      <p:sp>
        <p:nvSpPr>
          <p:cNvPr name="TextBox 22" id="22"/>
          <p:cNvSpPr txBox="true"/>
          <p:nvPr/>
        </p:nvSpPr>
        <p:spPr>
          <a:xfrm rot="0">
            <a:off x="369071" y="1391195"/>
            <a:ext cx="5646171" cy="3488169"/>
          </a:xfrm>
          <a:prstGeom prst="rect">
            <a:avLst/>
          </a:prstGeom>
        </p:spPr>
        <p:txBody>
          <a:bodyPr anchor="t" rtlCol="false" tIns="0" lIns="0" bIns="0" rIns="0">
            <a:spAutoFit/>
          </a:bodyPr>
          <a:lstStyle/>
          <a:p>
            <a:pPr algn="l">
              <a:lnSpc>
                <a:spcPts val="1959"/>
              </a:lnSpc>
            </a:pPr>
            <a:r>
              <a:rPr lang="en-US" sz="1399">
                <a:solidFill>
                  <a:srgbClr val="EAF6FE"/>
                </a:solidFill>
                <a:latin typeface="ITC Franklin Gothic Std"/>
                <a:ea typeface="ITC Franklin Gothic Std"/>
                <a:cs typeface="ITC Franklin Gothic Std"/>
                <a:sym typeface="ITC Franklin Gothic Std"/>
              </a:rPr>
              <a:t>Nederland is tijdens de Olympische Winterspelen al jarenlang een van de succesvolste landen op het onderdeel langebaanschaatsen. Ireen Wüst is de succesvolste Nederlandse olympiër ooit. Zij won maar liefst dertien olympische medailles, waarvan vijf gouden.</a:t>
            </a:r>
          </a:p>
          <a:p>
            <a:pPr algn="l">
              <a:lnSpc>
                <a:spcPts val="1959"/>
              </a:lnSpc>
            </a:pPr>
          </a:p>
          <a:p>
            <a:pPr algn="l">
              <a:lnSpc>
                <a:spcPts val="1959"/>
              </a:lnSpc>
            </a:pPr>
            <a:r>
              <a:rPr lang="en-US" sz="1399">
                <a:solidFill>
                  <a:srgbClr val="EAF6FE"/>
                </a:solidFill>
                <a:latin typeface="ITC Franklin Gothic Std"/>
                <a:ea typeface="ITC Franklin Gothic Std"/>
                <a:cs typeface="ITC Franklin Gothic Std"/>
                <a:sym typeface="ITC Franklin Gothic Std"/>
              </a:rPr>
              <a:t>Bij de mannen is Sven Kramer de succesvolste langebaanschaatser aller tijden. Hij veroverde vier olympische gouden medailles en werd maar liefst dertig keer wereldkampioen.</a:t>
            </a:r>
          </a:p>
          <a:p>
            <a:pPr algn="l">
              <a:lnSpc>
                <a:spcPts val="1959"/>
              </a:lnSpc>
            </a:pPr>
          </a:p>
          <a:p>
            <a:pPr algn="l">
              <a:lnSpc>
                <a:spcPts val="1959"/>
              </a:lnSpc>
            </a:pPr>
            <a:r>
              <a:rPr lang="en-US" sz="1399">
                <a:solidFill>
                  <a:srgbClr val="EAF6FE"/>
                </a:solidFill>
                <a:latin typeface="ITC Franklin Gothic Std"/>
                <a:ea typeface="ITC Franklin Gothic Std"/>
                <a:cs typeface="ITC Franklin Gothic Std"/>
                <a:sym typeface="ITC Franklin Gothic Std"/>
              </a:rPr>
              <a:t>Ook tijdens de Olympische Winterspelen van 2026 leverde Nederland een bijzondere prestatie. De Nederlandse langebaanschaatsers wonnen vijf gouden, zes zilveren en twee bronzen medailles. Daarmee was Nederland het succesvolste land op het onderdeel langebaanschaatsen.</a:t>
            </a:r>
          </a:p>
          <a:p>
            <a:pPr algn="l">
              <a:lnSpc>
                <a:spcPts val="1959"/>
              </a:lnSpc>
              <a:spcBef>
                <a:spcPct val="0"/>
              </a:spcBef>
            </a:pPr>
          </a:p>
        </p:txBody>
      </p:sp>
      <p:sp>
        <p:nvSpPr>
          <p:cNvPr name="TextBox 23" id="23"/>
          <p:cNvSpPr txBox="true"/>
          <p:nvPr/>
        </p:nvSpPr>
        <p:spPr>
          <a:xfrm rot="0">
            <a:off x="369071" y="4910891"/>
            <a:ext cx="2293808" cy="538258"/>
          </a:xfrm>
          <a:prstGeom prst="rect">
            <a:avLst/>
          </a:prstGeom>
        </p:spPr>
        <p:txBody>
          <a:bodyPr anchor="t" rtlCol="false" tIns="0" lIns="0" bIns="0" rIns="0">
            <a:spAutoFit/>
          </a:bodyPr>
          <a:lstStyle/>
          <a:p>
            <a:pPr algn="ctr">
              <a:lnSpc>
                <a:spcPts val="3632"/>
              </a:lnSpc>
            </a:pPr>
            <a:r>
              <a:rPr lang="en-US" sz="2594">
                <a:solidFill>
                  <a:srgbClr val="EAF6FE"/>
                </a:solidFill>
                <a:latin typeface="ITC Franklin Gothic"/>
                <a:ea typeface="ITC Franklin Gothic"/>
                <a:cs typeface="ITC Franklin Gothic"/>
                <a:sym typeface="ITC Franklin Gothic"/>
              </a:rPr>
              <a:t>Wist je dat? </a:t>
            </a:r>
          </a:p>
        </p:txBody>
      </p:sp>
      <p:sp>
        <p:nvSpPr>
          <p:cNvPr name="TextBox 24" id="24"/>
          <p:cNvSpPr txBox="true"/>
          <p:nvPr/>
        </p:nvSpPr>
        <p:spPr>
          <a:xfrm rot="0">
            <a:off x="947201" y="5652525"/>
            <a:ext cx="4581659" cy="436096"/>
          </a:xfrm>
          <a:prstGeom prst="rect">
            <a:avLst/>
          </a:prstGeom>
        </p:spPr>
        <p:txBody>
          <a:bodyPr anchor="t" rtlCol="false" tIns="0" lIns="0" bIns="0" rIns="0">
            <a:spAutoFit/>
          </a:bodyPr>
          <a:lstStyle/>
          <a:p>
            <a:pPr algn="l">
              <a:lnSpc>
                <a:spcPts val="1679"/>
              </a:lnSpc>
              <a:spcBef>
                <a:spcPct val="0"/>
              </a:spcBef>
            </a:pPr>
            <a:r>
              <a:rPr lang="en-US" sz="1200">
                <a:solidFill>
                  <a:srgbClr val="FFFFFF"/>
                </a:solidFill>
                <a:latin typeface="ITC Franklin Gothic Std"/>
                <a:ea typeface="ITC Franklin Gothic Std"/>
                <a:cs typeface="ITC Franklin Gothic Std"/>
                <a:sym typeface="ITC Franklin Gothic Std"/>
              </a:rPr>
              <a:t>Het onderdeel langebaanschaatsen op de Oympische Spelen van 2030 in Thialf zal worden verreden?</a:t>
            </a:r>
          </a:p>
        </p:txBody>
      </p:sp>
      <p:sp>
        <p:nvSpPr>
          <p:cNvPr name="TextBox 25" id="25"/>
          <p:cNvSpPr txBox="true"/>
          <p:nvPr/>
        </p:nvSpPr>
        <p:spPr>
          <a:xfrm rot="0">
            <a:off x="947201" y="6366937"/>
            <a:ext cx="4581659" cy="226621"/>
          </a:xfrm>
          <a:prstGeom prst="rect">
            <a:avLst/>
          </a:prstGeom>
        </p:spPr>
        <p:txBody>
          <a:bodyPr anchor="t" rtlCol="false" tIns="0" lIns="0" bIns="0" rIns="0">
            <a:spAutoFit/>
          </a:bodyPr>
          <a:lstStyle/>
          <a:p>
            <a:pPr algn="l">
              <a:lnSpc>
                <a:spcPts val="1679"/>
              </a:lnSpc>
              <a:spcBef>
                <a:spcPct val="0"/>
              </a:spcBef>
            </a:pPr>
            <a:r>
              <a:rPr lang="en-US" sz="1200">
                <a:solidFill>
                  <a:srgbClr val="FFFFFF"/>
                </a:solidFill>
                <a:latin typeface="ITC Franklin Gothic Std"/>
                <a:ea typeface="ITC Franklin Gothic Std"/>
                <a:cs typeface="ITC Franklin Gothic Std"/>
                <a:sym typeface="ITC Franklin Gothic Std"/>
              </a:rPr>
              <a:t>De teamsprint vanaf 2030 ook een Olympisch onderdeel is.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DAG1ScInXIU</dc:identifier>
  <dcterms:modified xsi:type="dcterms:W3CDTF">2011-08-01T06:04:30Z</dcterms:modified>
  <cp:revision>1</cp:revision>
  <dc:title>Spreekbeurtpakket KNSB nieuw</dc:title>
</cp:coreProperties>
</file>